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5"/>
  </p:notesMasterIdLst>
  <p:sldIdLst>
    <p:sldId id="256" r:id="rId2"/>
    <p:sldId id="257" r:id="rId3"/>
    <p:sldId id="317" r:id="rId4"/>
    <p:sldId id="258" r:id="rId5"/>
    <p:sldId id="318" r:id="rId6"/>
    <p:sldId id="274" r:id="rId7"/>
    <p:sldId id="300" r:id="rId8"/>
    <p:sldId id="265" r:id="rId9"/>
    <p:sldId id="261" r:id="rId10"/>
    <p:sldId id="262" r:id="rId11"/>
    <p:sldId id="319" r:id="rId12"/>
    <p:sldId id="264" r:id="rId13"/>
    <p:sldId id="320" r:id="rId14"/>
  </p:sldIdLst>
  <p:sldSz cx="9144000" cy="5143500" type="screen16x9"/>
  <p:notesSz cx="6858000" cy="9144000"/>
  <p:embeddedFontLst>
    <p:embeddedFont>
      <p:font typeface="Lato Light" panose="020B0604020202020204" charset="-18"/>
      <p:regular r:id="rId16"/>
      <p:bold r:id="rId17"/>
      <p:italic r:id="rId18"/>
      <p:boldItalic r:id="rId19"/>
    </p:embeddedFont>
    <p:embeddedFont>
      <p:font typeface="Unica One" panose="020B0604020202020204" charset="-18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544C47-3965-417D-8290-6A17BE02C96A}">
  <a:tblStyle styleId="{68544C47-3965-417D-8290-6A17BE02C9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0" d="100"/>
          <a:sy n="160" d="100"/>
        </p:scale>
        <p:origin x="20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a3c7b8e6a8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a3c7b8e6a8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a3c7b8e6a8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a3c7b8e6a8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0388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a3c7b8e6a8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a3c7b8e6a8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a3c7b8e6a8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a3c7b8e6a8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3793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4d0c71f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4d0c71f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4d0c71f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4d0c71f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4913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3c7b8e6a8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3c7b8e6a8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4d0c71f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4d0c71f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5357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a3c7b8e6a8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a3c7b8e6a8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a3c7b8e6a8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a3c7b8e6a8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a3c7b8e6a8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a3c7b8e6a8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3c7b8e6a8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a3c7b8e6a8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763600" y="786825"/>
            <a:ext cx="3616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07750" y="2444400"/>
            <a:ext cx="21285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Light"/>
              <a:buNone/>
              <a:defRPr sz="1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2495550" y="382225"/>
            <a:ext cx="55245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3686100" y="2428325"/>
            <a:ext cx="31434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ctrTitle"/>
          </p:nvPr>
        </p:nvSpPr>
        <p:spPr>
          <a:xfrm>
            <a:off x="2826146" y="72759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7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826146" y="114264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ctrTitle" idx="2"/>
          </p:nvPr>
        </p:nvSpPr>
        <p:spPr>
          <a:xfrm>
            <a:off x="4173875" y="1518180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7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4173875" y="1931338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ctrTitle" idx="4"/>
          </p:nvPr>
        </p:nvSpPr>
        <p:spPr>
          <a:xfrm>
            <a:off x="5508806" y="2320842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7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5508806" y="273399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ctrTitle" idx="6"/>
          </p:nvPr>
        </p:nvSpPr>
        <p:spPr>
          <a:xfrm>
            <a:off x="6673478" y="3106782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7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673478" y="352183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ctrTitle" idx="8"/>
          </p:nvPr>
        </p:nvSpPr>
        <p:spPr>
          <a:xfrm>
            <a:off x="720000" y="377975"/>
            <a:ext cx="13374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-92200" y="550200"/>
            <a:ext cx="2149500" cy="630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ctrTitle"/>
          </p:nvPr>
        </p:nvSpPr>
        <p:spPr>
          <a:xfrm>
            <a:off x="4029025" y="2817450"/>
            <a:ext cx="2000400" cy="6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2431950" y="1620150"/>
            <a:ext cx="5194500" cy="11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pic>
        <p:nvPicPr>
          <p:cNvPr id="56" name="Google Shape;5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107950" y="2598325"/>
            <a:ext cx="4521050" cy="3562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subTitle" idx="1"/>
          </p:nvPr>
        </p:nvSpPr>
        <p:spPr>
          <a:xfrm>
            <a:off x="1563588" y="2726803"/>
            <a:ext cx="1865400" cy="9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ubTitle" idx="2"/>
          </p:nvPr>
        </p:nvSpPr>
        <p:spPr>
          <a:xfrm>
            <a:off x="5691637" y="2726800"/>
            <a:ext cx="1865400" cy="9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3"/>
          </p:nvPr>
        </p:nvSpPr>
        <p:spPr>
          <a:xfrm>
            <a:off x="4083983" y="1055475"/>
            <a:ext cx="1865400" cy="9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720000" y="377975"/>
            <a:ext cx="13374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-92200" y="550200"/>
            <a:ext cx="2149500" cy="630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857525" y="1331550"/>
            <a:ext cx="44577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857525" y="2010075"/>
            <a:ext cx="26289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-92200" y="550200"/>
            <a:ext cx="2149500" cy="630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720000" y="377975"/>
            <a:ext cx="13374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18250" y="1412700"/>
            <a:ext cx="7720800" cy="31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  <a:defRPr sz="11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100"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ctrTitle"/>
          </p:nvPr>
        </p:nvSpPr>
        <p:spPr>
          <a:xfrm>
            <a:off x="-7500" y="644663"/>
            <a:ext cx="45678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877800" y="1499300"/>
            <a:ext cx="27972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2"/>
          </p:nvPr>
        </p:nvSpPr>
        <p:spPr>
          <a:xfrm>
            <a:off x="5455475" y="1499300"/>
            <a:ext cx="27972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ctrTitle" idx="3"/>
          </p:nvPr>
        </p:nvSpPr>
        <p:spPr>
          <a:xfrm>
            <a:off x="4560425" y="644663"/>
            <a:ext cx="45873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6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ctrTitle"/>
          </p:nvPr>
        </p:nvSpPr>
        <p:spPr>
          <a:xfrm>
            <a:off x="720000" y="377975"/>
            <a:ext cx="13374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5" name="Google Shape;25;p6"/>
          <p:cNvSpPr/>
          <p:nvPr/>
        </p:nvSpPr>
        <p:spPr>
          <a:xfrm>
            <a:off x="-92200" y="550200"/>
            <a:ext cx="2149500" cy="630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>
            <a:off x="2828850" y="2085625"/>
            <a:ext cx="3029100" cy="14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ctrTitle"/>
          </p:nvPr>
        </p:nvSpPr>
        <p:spPr>
          <a:xfrm>
            <a:off x="720000" y="377975"/>
            <a:ext cx="13374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9" name="Google Shape;29;p7"/>
          <p:cNvSpPr/>
          <p:nvPr/>
        </p:nvSpPr>
        <p:spPr>
          <a:xfrm>
            <a:off x="-92200" y="550200"/>
            <a:ext cx="2149500" cy="630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ctrTitle"/>
          </p:nvPr>
        </p:nvSpPr>
        <p:spPr>
          <a:xfrm>
            <a:off x="804750" y="679625"/>
            <a:ext cx="3834000" cy="20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1409700" y="2076450"/>
            <a:ext cx="2984100" cy="16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9"/>
          <p:cNvSpPr/>
          <p:nvPr/>
        </p:nvSpPr>
        <p:spPr>
          <a:xfrm>
            <a:off x="-92200" y="550200"/>
            <a:ext cx="2149500" cy="630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ctrTitle"/>
          </p:nvPr>
        </p:nvSpPr>
        <p:spPr>
          <a:xfrm>
            <a:off x="720000" y="377975"/>
            <a:ext cx="13374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ctrTitle"/>
          </p:nvPr>
        </p:nvSpPr>
        <p:spPr>
          <a:xfrm>
            <a:off x="713225" y="907900"/>
            <a:ext cx="3269700" cy="20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Unica One"/>
              <a:buNone/>
              <a:defRPr sz="2800">
                <a:solidFill>
                  <a:schemeClr val="accent2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Light"/>
              <a:buChar char="●"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Char char="○"/>
              <a:def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Char char="■"/>
              <a:def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Char char="●"/>
              <a:def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Char char="○"/>
              <a:def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Char char="■"/>
              <a:def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Char char="●"/>
              <a:def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Char char="○"/>
              <a:def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Lato Light"/>
              <a:buChar char="■"/>
              <a:def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2"/>
          <p:cNvSpPr txBox="1">
            <a:spLocks noGrp="1"/>
          </p:cNvSpPr>
          <p:nvPr>
            <p:ph type="ctrTitle"/>
          </p:nvPr>
        </p:nvSpPr>
        <p:spPr>
          <a:xfrm>
            <a:off x="2378815" y="109523"/>
            <a:ext cx="4558250" cy="22253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Okos települések?! Önkormányzatok helyi közszolgáltatás fejlesztése – gyakorlati problémák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Google Shape;93;p22"/>
          <p:cNvSpPr txBox="1">
            <a:spLocks noGrp="1"/>
          </p:cNvSpPr>
          <p:nvPr>
            <p:ph type="subTitle" idx="1"/>
          </p:nvPr>
        </p:nvSpPr>
        <p:spPr>
          <a:xfrm>
            <a:off x="2912344" y="2444400"/>
            <a:ext cx="3319312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hu-HU" sz="1600" dirty="0"/>
              <a:t>Ritó Evelin – Cseh-</a:t>
            </a:r>
            <a:r>
              <a:rPr lang="hu-HU" sz="1600" dirty="0" err="1"/>
              <a:t>Zelina</a:t>
            </a:r>
            <a:r>
              <a:rPr lang="hu-HU" sz="1600" dirty="0"/>
              <a:t> Gergely</a:t>
            </a:r>
          </a:p>
          <a:p>
            <a:r>
              <a:rPr lang="hu-HU" sz="1600" dirty="0"/>
              <a:t>Miskolci Egyetem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>
            <a:spLocks noGrp="1"/>
          </p:cNvSpPr>
          <p:nvPr>
            <p:ph type="ctrTitle"/>
          </p:nvPr>
        </p:nvSpPr>
        <p:spPr>
          <a:xfrm>
            <a:off x="212651" y="377975"/>
            <a:ext cx="1844749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 2022 Mutatók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8" name="Google Shape;20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9545" y="1857375"/>
            <a:ext cx="3720837" cy="38795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A9FBF19F-22A5-4DAF-A1EC-B13C7FA44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199362"/>
              </p:ext>
            </p:extLst>
          </p:nvPr>
        </p:nvGraphicFramePr>
        <p:xfrm>
          <a:off x="2057400" y="0"/>
          <a:ext cx="5654749" cy="5143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8972">
                  <a:extLst>
                    <a:ext uri="{9D8B030D-6E8A-4147-A177-3AD203B41FA5}">
                      <a16:colId xmlns:a16="http://schemas.microsoft.com/office/drawing/2014/main" val="50887785"/>
                    </a:ext>
                  </a:extLst>
                </a:gridCol>
                <a:gridCol w="1716192">
                  <a:extLst>
                    <a:ext uri="{9D8B030D-6E8A-4147-A177-3AD203B41FA5}">
                      <a16:colId xmlns:a16="http://schemas.microsoft.com/office/drawing/2014/main" val="1541794532"/>
                    </a:ext>
                  </a:extLst>
                </a:gridCol>
                <a:gridCol w="622272">
                  <a:extLst>
                    <a:ext uri="{9D8B030D-6E8A-4147-A177-3AD203B41FA5}">
                      <a16:colId xmlns:a16="http://schemas.microsoft.com/office/drawing/2014/main" val="653868424"/>
                    </a:ext>
                  </a:extLst>
                </a:gridCol>
                <a:gridCol w="658994">
                  <a:extLst>
                    <a:ext uri="{9D8B030D-6E8A-4147-A177-3AD203B41FA5}">
                      <a16:colId xmlns:a16="http://schemas.microsoft.com/office/drawing/2014/main" val="1682382108"/>
                    </a:ext>
                  </a:extLst>
                </a:gridCol>
                <a:gridCol w="680001">
                  <a:extLst>
                    <a:ext uri="{9D8B030D-6E8A-4147-A177-3AD203B41FA5}">
                      <a16:colId xmlns:a16="http://schemas.microsoft.com/office/drawing/2014/main" val="2468605040"/>
                    </a:ext>
                  </a:extLst>
                </a:gridCol>
                <a:gridCol w="744422">
                  <a:extLst>
                    <a:ext uri="{9D8B030D-6E8A-4147-A177-3AD203B41FA5}">
                      <a16:colId xmlns:a16="http://schemas.microsoft.com/office/drawing/2014/main" val="2395429405"/>
                    </a:ext>
                  </a:extLst>
                </a:gridCol>
                <a:gridCol w="493896">
                  <a:extLst>
                    <a:ext uri="{9D8B030D-6E8A-4147-A177-3AD203B41FA5}">
                      <a16:colId xmlns:a16="http://schemas.microsoft.com/office/drawing/2014/main" val="1460695993"/>
                    </a:ext>
                  </a:extLst>
                </a:gridCol>
              </a:tblGrid>
              <a:tr h="4460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DESI- dimenziók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Egyedi mutatók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Magyarország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Szlovákia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Csehország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Lengyelország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 átlag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extLst>
                  <a:ext uri="{0D108BD9-81ED-4DB2-BD59-A6C34878D82A}">
                    <a16:rowId xmlns:a16="http://schemas.microsoft.com/office/drawing/2014/main" val="2633672010"/>
                  </a:ext>
                </a:extLst>
              </a:tr>
              <a:tr h="68331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Internet hozzáférés (2)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Vezetékes széles sáv igénybevétele összesen (háztartások arányában)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en-US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extLst>
                  <a:ext uri="{0D108BD9-81ED-4DB2-BD59-A6C34878D82A}">
                    <a16:rowId xmlns:a16="http://schemas.microsoft.com/office/drawing/2014/main" val="1351701957"/>
                  </a:ext>
                </a:extLst>
              </a:tr>
              <a:tr h="92054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legalább 100 </a:t>
                      </a:r>
                      <a:r>
                        <a:rPr lang="hu-H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Mbps</a:t>
                      </a: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sebességű széles sáv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igénybevétele (háztartások arányában)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en-US" sz="1000" b="1" u="sng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extLst>
                  <a:ext uri="{0D108BD9-81ED-4DB2-BD59-A6C34878D82A}">
                    <a16:rowId xmlns:a16="http://schemas.microsoft.com/office/drawing/2014/main" val="688150992"/>
                  </a:ext>
                </a:extLst>
              </a:tr>
              <a:tr h="82665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Mobil széles sáv igénybevétele (magánszemélyek arányában)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extLst>
                  <a:ext uri="{0D108BD9-81ED-4DB2-BD59-A6C34878D82A}">
                    <a16:rowId xmlns:a16="http://schemas.microsoft.com/office/drawing/2014/main" val="3961675288"/>
                  </a:ext>
                </a:extLst>
              </a:tr>
              <a:tr h="826652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Humán tőke (1)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Legalább alapvető digitális készségek (magánszemélyek arányában)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extLst>
                  <a:ext uri="{0D108BD9-81ED-4DB2-BD59-A6C34878D82A}">
                    <a16:rowId xmlns:a16="http://schemas.microsoft.com/office/drawing/2014/main" val="295085641"/>
                  </a:ext>
                </a:extLst>
              </a:tr>
              <a:tr h="82665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Alapvetőnél magasabb szintű digitális készségek (magánszemélyek arányában)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extLst>
                  <a:ext uri="{0D108BD9-81ED-4DB2-BD59-A6C34878D82A}">
                    <a16:rowId xmlns:a16="http://schemas.microsoft.com/office/drawing/2014/main" val="3809973867"/>
                  </a:ext>
                </a:extLst>
              </a:tr>
              <a:tr h="61361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IKT-szakemberek (15–74 éves foglalkoztatottak arányában)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50" marR="29050" marT="0" marB="0" anchor="ctr"/>
                </a:tc>
                <a:extLst>
                  <a:ext uri="{0D108BD9-81ED-4DB2-BD59-A6C34878D82A}">
                    <a16:rowId xmlns:a16="http://schemas.microsoft.com/office/drawing/2014/main" val="302905416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>
            <a:spLocks noGrp="1"/>
          </p:cNvSpPr>
          <p:nvPr>
            <p:ph type="ctrTitle"/>
          </p:nvPr>
        </p:nvSpPr>
        <p:spPr>
          <a:xfrm>
            <a:off x="212651" y="377975"/>
            <a:ext cx="1844749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 2022 Mutatók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8" name="Google Shape;20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9545" y="1857375"/>
            <a:ext cx="3720837" cy="38795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FA5BE8B2-D6CE-410C-A9A3-3E477ACB4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728803"/>
              </p:ext>
            </p:extLst>
          </p:nvPr>
        </p:nvGraphicFramePr>
        <p:xfrm>
          <a:off x="2057400" y="55997"/>
          <a:ext cx="5257801" cy="47095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8451">
                  <a:extLst>
                    <a:ext uri="{9D8B030D-6E8A-4147-A177-3AD203B41FA5}">
                      <a16:colId xmlns:a16="http://schemas.microsoft.com/office/drawing/2014/main" val="1910220606"/>
                    </a:ext>
                  </a:extLst>
                </a:gridCol>
                <a:gridCol w="1318437">
                  <a:extLst>
                    <a:ext uri="{9D8B030D-6E8A-4147-A177-3AD203B41FA5}">
                      <a16:colId xmlns:a16="http://schemas.microsoft.com/office/drawing/2014/main" val="129581900"/>
                    </a:ext>
                  </a:extLst>
                </a:gridCol>
                <a:gridCol w="644518">
                  <a:extLst>
                    <a:ext uri="{9D8B030D-6E8A-4147-A177-3AD203B41FA5}">
                      <a16:colId xmlns:a16="http://schemas.microsoft.com/office/drawing/2014/main" val="2077193811"/>
                    </a:ext>
                  </a:extLst>
                </a:gridCol>
                <a:gridCol w="540155">
                  <a:extLst>
                    <a:ext uri="{9D8B030D-6E8A-4147-A177-3AD203B41FA5}">
                      <a16:colId xmlns:a16="http://schemas.microsoft.com/office/drawing/2014/main" val="4211000944"/>
                    </a:ext>
                  </a:extLst>
                </a:gridCol>
                <a:gridCol w="620743">
                  <a:extLst>
                    <a:ext uri="{9D8B030D-6E8A-4147-A177-3AD203B41FA5}">
                      <a16:colId xmlns:a16="http://schemas.microsoft.com/office/drawing/2014/main" val="1775469748"/>
                    </a:ext>
                  </a:extLst>
                </a:gridCol>
                <a:gridCol w="620743">
                  <a:extLst>
                    <a:ext uri="{9D8B030D-6E8A-4147-A177-3AD203B41FA5}">
                      <a16:colId xmlns:a16="http://schemas.microsoft.com/office/drawing/2014/main" val="2567912441"/>
                    </a:ext>
                  </a:extLst>
                </a:gridCol>
                <a:gridCol w="614754">
                  <a:extLst>
                    <a:ext uri="{9D8B030D-6E8A-4147-A177-3AD203B41FA5}">
                      <a16:colId xmlns:a16="http://schemas.microsoft.com/office/drawing/2014/main" val="876829976"/>
                    </a:ext>
                  </a:extLst>
                </a:gridCol>
              </a:tblGrid>
              <a:tr h="6384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DESI- dimenziók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Egyedi mutatók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Magyarország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Szlovákia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Csehország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Lengyelország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 átlag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11297400"/>
                  </a:ext>
                </a:extLst>
              </a:tr>
              <a:tr h="1754972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Digitális közszolgáltatások (4)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E-kormányzati szolgáltatások felhasználói (internetfelhasználók arányában)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en-US" sz="1100" b="1" u="sng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56037458"/>
                  </a:ext>
                </a:extLst>
              </a:tr>
              <a:tr h="85962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Űrlapok automatikus kitöltése (pont)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US" sz="1100" b="1" u="sng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99933987"/>
                  </a:ext>
                </a:extLst>
              </a:tr>
              <a:tr h="145652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Polgároknak nyújtott digitális közszolgáltatások (pont)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15966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531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>
            <a:spLocks noGrp="1"/>
          </p:cNvSpPr>
          <p:nvPr>
            <p:ph type="ctrTitle"/>
          </p:nvPr>
        </p:nvSpPr>
        <p:spPr>
          <a:xfrm>
            <a:off x="503274" y="377975"/>
            <a:ext cx="1554126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Záró gondolatok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0" name="Google Shape;220;p30"/>
          <p:cNvCxnSpPr/>
          <p:nvPr/>
        </p:nvCxnSpPr>
        <p:spPr>
          <a:xfrm>
            <a:off x="1905000" y="3358300"/>
            <a:ext cx="1571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" name="Google Shape;221;p30"/>
          <p:cNvCxnSpPr/>
          <p:nvPr/>
        </p:nvCxnSpPr>
        <p:spPr>
          <a:xfrm>
            <a:off x="4953000" y="1329475"/>
            <a:ext cx="14955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2" name="Google Shape;222;p30"/>
          <p:cNvCxnSpPr/>
          <p:nvPr/>
        </p:nvCxnSpPr>
        <p:spPr>
          <a:xfrm>
            <a:off x="5600700" y="2501050"/>
            <a:ext cx="160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" name="Google Shape;223;p30"/>
          <p:cNvCxnSpPr/>
          <p:nvPr/>
        </p:nvCxnSpPr>
        <p:spPr>
          <a:xfrm>
            <a:off x="2308350" y="1963575"/>
            <a:ext cx="14955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30"/>
          <p:cNvSpPr txBox="1"/>
          <p:nvPr/>
        </p:nvSpPr>
        <p:spPr>
          <a:xfrm flipH="1">
            <a:off x="365921" y="1314327"/>
            <a:ext cx="3078157" cy="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hu-HU" sz="1600" dirty="0">
                <a:solidFill>
                  <a:schemeClr val="accent1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Település méret / lakosságszám, mint meghatározó tényező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accent1"/>
              </a:solidFill>
              <a:latin typeface="Times New Roman" panose="02020603050405020304" pitchFamily="18" charset="0"/>
              <a:ea typeface="Unica One"/>
              <a:cs typeface="Times New Roman" panose="02020603050405020304" pitchFamily="18" charset="0"/>
              <a:sym typeface="Unica One"/>
            </a:endParaRPr>
          </a:p>
        </p:txBody>
      </p:sp>
      <p:sp>
        <p:nvSpPr>
          <p:cNvPr id="227" name="Google Shape;227;p30"/>
          <p:cNvSpPr txBox="1"/>
          <p:nvPr/>
        </p:nvSpPr>
        <p:spPr>
          <a:xfrm flipH="1">
            <a:off x="935665" y="2928806"/>
            <a:ext cx="1672887" cy="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hu-HU" sz="1600" dirty="0">
                <a:solidFill>
                  <a:schemeClr val="accent2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Kutatás bővítés…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accent2"/>
              </a:solidFill>
              <a:latin typeface="Times New Roman" panose="02020603050405020304" pitchFamily="18" charset="0"/>
              <a:ea typeface="Unica One"/>
              <a:cs typeface="Times New Roman" panose="02020603050405020304" pitchFamily="18" charset="0"/>
              <a:sym typeface="Unica One"/>
            </a:endParaRPr>
          </a:p>
        </p:txBody>
      </p:sp>
      <p:sp>
        <p:nvSpPr>
          <p:cNvPr id="229" name="Google Shape;229;p30"/>
          <p:cNvSpPr txBox="1"/>
          <p:nvPr/>
        </p:nvSpPr>
        <p:spPr>
          <a:xfrm flipH="1">
            <a:off x="5641488" y="935263"/>
            <a:ext cx="3138024" cy="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u-HU" sz="1600" dirty="0">
                <a:solidFill>
                  <a:schemeClr val="accent3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Alapvető kompetencia hiány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3"/>
              </a:solidFill>
              <a:latin typeface="Unica One"/>
              <a:ea typeface="Unica One"/>
              <a:cs typeface="Unica One"/>
              <a:sym typeface="Unica One"/>
            </a:endParaRPr>
          </a:p>
        </p:txBody>
      </p:sp>
      <p:sp>
        <p:nvSpPr>
          <p:cNvPr id="231" name="Google Shape;231;p30"/>
          <p:cNvSpPr txBox="1"/>
          <p:nvPr/>
        </p:nvSpPr>
        <p:spPr>
          <a:xfrm flipH="1">
            <a:off x="6448500" y="2106837"/>
            <a:ext cx="962100" cy="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dirty="0">
                <a:solidFill>
                  <a:schemeClr val="accent4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PhD.</a:t>
            </a:r>
            <a:endParaRPr sz="1600" dirty="0">
              <a:solidFill>
                <a:schemeClr val="accent4"/>
              </a:solidFill>
              <a:latin typeface="Times New Roman" panose="02020603050405020304" pitchFamily="18" charset="0"/>
              <a:ea typeface="Unica One"/>
              <a:cs typeface="Times New Roman" panose="02020603050405020304" pitchFamily="18" charset="0"/>
              <a:sym typeface="Unica One"/>
            </a:endParaRPr>
          </a:p>
        </p:txBody>
      </p:sp>
      <p:pic>
        <p:nvPicPr>
          <p:cNvPr id="232" name="Google Shape;232;p30"/>
          <p:cNvPicPr preferRelativeResize="0"/>
          <p:nvPr/>
        </p:nvPicPr>
        <p:blipFill rotWithShape="1">
          <a:blip r:embed="rId3">
            <a:alphaModFix/>
          </a:blip>
          <a:srcRect r="7252"/>
          <a:stretch/>
        </p:blipFill>
        <p:spPr>
          <a:xfrm>
            <a:off x="2478461" y="707975"/>
            <a:ext cx="3869426" cy="401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subTitle" idx="1"/>
          </p:nvPr>
        </p:nvSpPr>
        <p:spPr>
          <a:xfrm>
            <a:off x="1957029" y="975108"/>
            <a:ext cx="6931790" cy="3937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u-H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Köszönjük szépen a megtisztelő figyelmet!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556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body" idx="1"/>
          </p:nvPr>
        </p:nvSpPr>
        <p:spPr>
          <a:xfrm>
            <a:off x="453763" y="1110192"/>
            <a:ext cx="8408354" cy="31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buNone/>
            </a:pP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 városi területek egyre nagyobb mértékben növekednek, az egyre fontosabbá és komplexebbé váló urbanizált területek népessége rohamosan gyarapszik. A United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Nations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szerint 2008-ban elértük, hogy a föld teljes lakosságának 50%-a, 3,3 milliárd ember, városi területeken él. 2030-ra ez a szám 5 milliárdra fog emelkedni.”</a:t>
            </a:r>
          </a:p>
          <a:p>
            <a:pPr marL="114300" indent="0" algn="just">
              <a:buNone/>
            </a:pP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hosszú távú, 2050-re vonatkozó valószínűségi előrejelzések szerint a városi lakosság aránya meghaladja majd a 65%-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indent="0" algn="just">
              <a:buNone/>
            </a:pP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WHO adatai alapján megállapítható, hogy a városok tekinthetők a gazdasági növekedés motorjának, de mindez rendkívüli mértékű szén-dioxid kibocsátással párosul.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99" name="Google Shape;99;p23"/>
          <p:cNvSpPr txBox="1">
            <a:spLocks noGrp="1"/>
          </p:cNvSpPr>
          <p:nvPr>
            <p:ph type="ctrTitle"/>
          </p:nvPr>
        </p:nvSpPr>
        <p:spPr>
          <a:xfrm>
            <a:off x="720000" y="377975"/>
            <a:ext cx="13374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Előzmények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ctrTitle"/>
          </p:nvPr>
        </p:nvSpPr>
        <p:spPr>
          <a:xfrm>
            <a:off x="720000" y="377975"/>
            <a:ext cx="13374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Mötv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1" y="1178483"/>
            <a:ext cx="4695752" cy="359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AutoNum type="arabicPeriod"/>
              <a:defRPr sz="11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 Light"/>
              <a:buChar char="●"/>
              <a:defRPr sz="11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Lato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 algn="just">
              <a:buFont typeface="Open Sans"/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§ (1)</a:t>
            </a:r>
            <a:r>
              <a:rPr lang="hu-HU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 helyi közügyek, valamint a helyben biztosítható közfeladatok körében ellátandó helyi önkormányzati feladatok különösen:</a:t>
            </a:r>
          </a:p>
          <a:p>
            <a:pPr marL="114300" indent="0" algn="just"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településfejlesztés, településrendezés;</a:t>
            </a:r>
          </a:p>
          <a:p>
            <a:pPr marL="114300" indent="0" algn="just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településüzemeltetés (köztemetők kialakítása és fenntartása, a közvilágításról való gondoskodás, kéményseprő-ipari szolgáltatás biztosítása, a helyi közutak és tartozékainak kialakítása és fenntartása, közparkok és egyéb közterületek kialakítása és fenntartása, gépjárművek parkolásának biztosítása);</a:t>
            </a:r>
          </a:p>
          <a:p>
            <a:pPr marL="114300" indent="0" algn="just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 közterületek, valamint az önkormányzat tulajdonában álló közintézmény elnevezése;</a:t>
            </a:r>
          </a:p>
          <a:p>
            <a:pPr marL="114300" indent="0" algn="just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egészségügyi alapellátás, az egészséges életmód segítését célzó szolgáltatások;</a:t>
            </a:r>
          </a:p>
          <a:p>
            <a:pPr marL="114300" indent="0" algn="just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környezet-egészségügy (köztisztaság, települési környezet tisztaságának biztosítása, rovar- és rágcsálóirtás);</a:t>
            </a:r>
          </a:p>
          <a:p>
            <a:pPr marL="114300" indent="0" algn="just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óvodai ellátás;</a:t>
            </a:r>
          </a:p>
          <a:p>
            <a:pPr marL="114300" indent="0" algn="just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kulturális szolgáltatás, különösen a nyilvános könyvtári ellátás biztosítása; filmszínház, előadó-művészeti szervezet támogatása, a kulturális örökség helyi védelme; a helyi közművelődési tevékenység támogatása;</a:t>
            </a:r>
          </a:p>
          <a:p>
            <a:pPr marL="114300" indent="0" algn="just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hu-HU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gyermekjóléti szolgáltatások és ellátások;</a:t>
            </a:r>
          </a:p>
          <a:p>
            <a:pPr marL="114300" indent="0" algn="just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8a. szociális szolgáltatások és ellátások, amelyek keretében települési támogatás állapítható meg;</a:t>
            </a:r>
          </a:p>
          <a:p>
            <a:endParaRPr lang="hu-HU" dirty="0"/>
          </a:p>
        </p:txBody>
      </p:sp>
      <p:sp>
        <p:nvSpPr>
          <p:cNvPr id="6" name="Tartalom helye 3"/>
          <p:cNvSpPr txBox="1">
            <a:spLocks/>
          </p:cNvSpPr>
          <p:nvPr/>
        </p:nvSpPr>
        <p:spPr>
          <a:xfrm>
            <a:off x="4695753" y="959128"/>
            <a:ext cx="4518586" cy="489991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hu-H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lakás- és helyiséggazdálkodás;</a:t>
            </a:r>
          </a:p>
          <a:p>
            <a:pPr algn="just"/>
            <a:r>
              <a:rPr lang="hu-H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a területén hajléktalanná vált személyek ellátásának és rehabilitációjának, valamint a hajléktalanná válás megelőzésének biztosítása;</a:t>
            </a:r>
          </a:p>
          <a:p>
            <a:pPr algn="just"/>
            <a:r>
              <a:rPr lang="hu-H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helyi környezet- és természetvédelem, vízgazdálkodás, vízkárelhárítás;</a:t>
            </a:r>
          </a:p>
          <a:p>
            <a:pPr algn="just"/>
            <a:r>
              <a:rPr lang="hu-H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honvédelem, polgári védelem, katasztrófavédelem, helyi közfoglalkoztatás;</a:t>
            </a:r>
          </a:p>
          <a:p>
            <a:pPr algn="just"/>
            <a:r>
              <a:rPr lang="hu-H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helyi adóval, gazdaságszervezéssel és a turizmussal kapcsolatos feladatok;</a:t>
            </a:r>
          </a:p>
          <a:p>
            <a:pPr algn="just"/>
            <a:r>
              <a:rPr lang="hu-H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a kistermelők, őstermelők számára - jogszabályban meghatározott termékeik - értékesítési lehetőségeinek biztosítása, ideértve a hétvégi árusítás lehetőségét is;</a:t>
            </a:r>
          </a:p>
          <a:p>
            <a:pPr algn="just"/>
            <a:r>
              <a:rPr lang="hu-H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sport, ifjúsági ügyek;</a:t>
            </a:r>
          </a:p>
          <a:p>
            <a:pPr algn="just"/>
            <a:r>
              <a:rPr lang="hu-H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nemzetiségi ügyek;</a:t>
            </a:r>
          </a:p>
          <a:p>
            <a:pPr algn="just"/>
            <a:r>
              <a:rPr lang="hu-H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közreműködés a település közbiztonságának biztosításában;</a:t>
            </a:r>
          </a:p>
          <a:p>
            <a:pPr algn="just"/>
            <a:r>
              <a:rPr lang="hu-H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 helyi közösségi közlekedés biztosítása;</a:t>
            </a:r>
          </a:p>
          <a:p>
            <a:pPr algn="just"/>
            <a:r>
              <a:rPr lang="hu-H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 hulladékgazdálkodás;</a:t>
            </a:r>
          </a:p>
          <a:p>
            <a:pPr algn="just"/>
            <a:r>
              <a:rPr lang="hu-H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 távhőszolgáltatás;</a:t>
            </a:r>
          </a:p>
          <a:p>
            <a:pPr algn="just"/>
            <a:r>
              <a:rPr lang="hu-H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 víziközmű-szolgáltatás, amennyiben a víziközmű-szolgáltatásról szóló törvény rendelkezései szerint a helyi önkormányzat ellátásért felelősnek minősül.</a:t>
            </a: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617432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>
            <a:spLocks noGrp="1"/>
          </p:cNvSpPr>
          <p:nvPr>
            <p:ph type="subTitle" idx="1"/>
          </p:nvPr>
        </p:nvSpPr>
        <p:spPr>
          <a:xfrm>
            <a:off x="1563588" y="2726803"/>
            <a:ext cx="1865400" cy="9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D</a:t>
            </a:r>
            <a:r>
              <a:rPr lang="hu-HU" sz="1400" dirty="0" err="1"/>
              <a:t>igitális</a:t>
            </a:r>
            <a:r>
              <a:rPr lang="hu-HU" sz="1400" dirty="0"/>
              <a:t> város</a:t>
            </a:r>
            <a:endParaRPr sz="1400" dirty="0"/>
          </a:p>
        </p:txBody>
      </p:sp>
      <p:sp>
        <p:nvSpPr>
          <p:cNvPr id="105" name="Google Shape;105;p24"/>
          <p:cNvSpPr txBox="1">
            <a:spLocks noGrp="1"/>
          </p:cNvSpPr>
          <p:nvPr>
            <p:ph type="subTitle" idx="2"/>
          </p:nvPr>
        </p:nvSpPr>
        <p:spPr>
          <a:xfrm>
            <a:off x="5691637" y="2726800"/>
            <a:ext cx="1865400" cy="9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dirty="0"/>
              <a:t>Intelligens város</a:t>
            </a:r>
            <a:endParaRPr sz="1400" dirty="0"/>
          </a:p>
        </p:txBody>
      </p:sp>
      <p:sp>
        <p:nvSpPr>
          <p:cNvPr id="106" name="Google Shape;106;p24"/>
          <p:cNvSpPr txBox="1">
            <a:spLocks noGrp="1"/>
          </p:cNvSpPr>
          <p:nvPr>
            <p:ph type="subTitle" idx="3"/>
          </p:nvPr>
        </p:nvSpPr>
        <p:spPr>
          <a:xfrm>
            <a:off x="4083982" y="1055475"/>
            <a:ext cx="1865400" cy="9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dirty="0"/>
              <a:t>Okos város</a:t>
            </a:r>
            <a:endParaRPr sz="1400" dirty="0"/>
          </a:p>
        </p:txBody>
      </p:sp>
      <p:sp>
        <p:nvSpPr>
          <p:cNvPr id="107" name="Google Shape;107;p24"/>
          <p:cNvSpPr txBox="1">
            <a:spLocks noGrp="1"/>
          </p:cNvSpPr>
          <p:nvPr>
            <p:ph type="ctrTitle"/>
          </p:nvPr>
        </p:nvSpPr>
        <p:spPr>
          <a:xfrm>
            <a:off x="356227" y="398080"/>
            <a:ext cx="2140061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Okos város, mint fogalom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8" name="Google Shape;108;p24"/>
          <p:cNvCxnSpPr/>
          <p:nvPr/>
        </p:nvCxnSpPr>
        <p:spPr>
          <a:xfrm rot="10800000">
            <a:off x="4083975" y="1208025"/>
            <a:ext cx="0" cy="1144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24"/>
          <p:cNvCxnSpPr/>
          <p:nvPr/>
        </p:nvCxnSpPr>
        <p:spPr>
          <a:xfrm rot="10800000">
            <a:off x="3429000" y="2890775"/>
            <a:ext cx="0" cy="1026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24"/>
          <p:cNvCxnSpPr/>
          <p:nvPr/>
        </p:nvCxnSpPr>
        <p:spPr>
          <a:xfrm rot="10800000">
            <a:off x="5691625" y="2890775"/>
            <a:ext cx="0" cy="1026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1" name="Google Shape;111;p24"/>
          <p:cNvGrpSpPr/>
          <p:nvPr/>
        </p:nvGrpSpPr>
        <p:grpSpPr>
          <a:xfrm>
            <a:off x="3086339" y="1962729"/>
            <a:ext cx="3028470" cy="3641057"/>
            <a:chOff x="1627175" y="238125"/>
            <a:chExt cx="4349375" cy="5229150"/>
          </a:xfrm>
        </p:grpSpPr>
        <p:sp>
          <p:nvSpPr>
            <p:cNvPr id="112" name="Google Shape;112;p24"/>
            <p:cNvSpPr/>
            <p:nvPr/>
          </p:nvSpPr>
          <p:spPr>
            <a:xfrm>
              <a:off x="1627175" y="238125"/>
              <a:ext cx="4349375" cy="5229150"/>
            </a:xfrm>
            <a:custGeom>
              <a:avLst/>
              <a:gdLst/>
              <a:ahLst/>
              <a:cxnLst/>
              <a:rect l="l" t="t" r="r" b="b"/>
              <a:pathLst>
                <a:path w="173975" h="209166" extrusionOk="0">
                  <a:moveTo>
                    <a:pt x="86765" y="0"/>
                  </a:moveTo>
                  <a:lnTo>
                    <a:pt x="44980" y="24309"/>
                  </a:lnTo>
                  <a:lnTo>
                    <a:pt x="44891" y="91970"/>
                  </a:lnTo>
                  <a:lnTo>
                    <a:pt x="148" y="117994"/>
                  </a:lnTo>
                  <a:lnTo>
                    <a:pt x="0" y="183999"/>
                  </a:lnTo>
                  <a:lnTo>
                    <a:pt x="43590" y="209166"/>
                  </a:lnTo>
                  <a:lnTo>
                    <a:pt x="88421" y="183112"/>
                  </a:lnTo>
                  <a:lnTo>
                    <a:pt x="132011" y="208308"/>
                  </a:lnTo>
                  <a:lnTo>
                    <a:pt x="173827" y="183999"/>
                  </a:lnTo>
                  <a:lnTo>
                    <a:pt x="173974" y="93271"/>
                  </a:lnTo>
                  <a:lnTo>
                    <a:pt x="130385" y="68076"/>
                  </a:lnTo>
                  <a:lnTo>
                    <a:pt x="130326" y="68105"/>
                  </a:lnTo>
                  <a:lnTo>
                    <a:pt x="130385" y="25166"/>
                  </a:lnTo>
                  <a:lnTo>
                    <a:pt x="86765" y="0"/>
                  </a:lnTo>
                  <a:close/>
                </a:path>
              </a:pathLst>
            </a:custGeom>
            <a:solidFill>
              <a:srgbClr val="45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4"/>
            <p:cNvSpPr/>
            <p:nvPr/>
          </p:nvSpPr>
          <p:spPr>
            <a:xfrm>
              <a:off x="2751650" y="238125"/>
              <a:ext cx="2135150" cy="1236875"/>
            </a:xfrm>
            <a:custGeom>
              <a:avLst/>
              <a:gdLst/>
              <a:ahLst/>
              <a:cxnLst/>
              <a:rect l="l" t="t" r="r" b="b"/>
              <a:pathLst>
                <a:path w="85406" h="49475" extrusionOk="0">
                  <a:moveTo>
                    <a:pt x="41786" y="0"/>
                  </a:moveTo>
                  <a:lnTo>
                    <a:pt x="1" y="24309"/>
                  </a:lnTo>
                  <a:lnTo>
                    <a:pt x="43590" y="49475"/>
                  </a:lnTo>
                  <a:lnTo>
                    <a:pt x="85406" y="25166"/>
                  </a:lnTo>
                  <a:lnTo>
                    <a:pt x="417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4"/>
            <p:cNvSpPr/>
            <p:nvPr/>
          </p:nvSpPr>
          <p:spPr>
            <a:xfrm>
              <a:off x="3837700" y="867275"/>
              <a:ext cx="1049100" cy="3948675"/>
            </a:xfrm>
            <a:custGeom>
              <a:avLst/>
              <a:gdLst/>
              <a:ahLst/>
              <a:cxnLst/>
              <a:rect l="l" t="t" r="r" b="b"/>
              <a:pathLst>
                <a:path w="41964" h="157947" extrusionOk="0">
                  <a:moveTo>
                    <a:pt x="41964" y="0"/>
                  </a:moveTo>
                  <a:lnTo>
                    <a:pt x="148" y="24309"/>
                  </a:lnTo>
                  <a:lnTo>
                    <a:pt x="0" y="157946"/>
                  </a:lnTo>
                  <a:lnTo>
                    <a:pt x="41816" y="133667"/>
                  </a:lnTo>
                  <a:lnTo>
                    <a:pt x="41964" y="0"/>
                  </a:lnTo>
                  <a:close/>
                </a:path>
              </a:pathLst>
            </a:custGeom>
            <a:solidFill>
              <a:srgbClr val="3E7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4"/>
            <p:cNvSpPr/>
            <p:nvPr/>
          </p:nvSpPr>
          <p:spPr>
            <a:xfrm>
              <a:off x="2747950" y="845825"/>
              <a:ext cx="1093475" cy="3970125"/>
            </a:xfrm>
            <a:custGeom>
              <a:avLst/>
              <a:gdLst/>
              <a:ahLst/>
              <a:cxnLst/>
              <a:rect l="l" t="t" r="r" b="b"/>
              <a:pathLst>
                <a:path w="43739" h="158805" extrusionOk="0">
                  <a:moveTo>
                    <a:pt x="149" y="1"/>
                  </a:moveTo>
                  <a:lnTo>
                    <a:pt x="1" y="133638"/>
                  </a:lnTo>
                  <a:lnTo>
                    <a:pt x="43590" y="158804"/>
                  </a:lnTo>
                  <a:lnTo>
                    <a:pt x="43738" y="25167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rgbClr val="295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4"/>
            <p:cNvSpPr/>
            <p:nvPr/>
          </p:nvSpPr>
          <p:spPr>
            <a:xfrm>
              <a:off x="3841400" y="1946840"/>
              <a:ext cx="2135150" cy="1236900"/>
            </a:xfrm>
            <a:custGeom>
              <a:avLst/>
              <a:gdLst/>
              <a:ahLst/>
              <a:cxnLst/>
              <a:rect l="l" t="t" r="r" b="b"/>
              <a:pathLst>
                <a:path w="85406" h="49476" extrusionOk="0">
                  <a:moveTo>
                    <a:pt x="41816" y="1"/>
                  </a:moveTo>
                  <a:lnTo>
                    <a:pt x="0" y="24309"/>
                  </a:lnTo>
                  <a:lnTo>
                    <a:pt x="43590" y="49475"/>
                  </a:lnTo>
                  <a:lnTo>
                    <a:pt x="85405" y="25196"/>
                  </a:lnTo>
                  <a:lnTo>
                    <a:pt x="418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4"/>
            <p:cNvSpPr/>
            <p:nvPr/>
          </p:nvSpPr>
          <p:spPr>
            <a:xfrm>
              <a:off x="4920610" y="2569900"/>
              <a:ext cx="1049100" cy="2875925"/>
            </a:xfrm>
            <a:custGeom>
              <a:avLst/>
              <a:gdLst/>
              <a:ahLst/>
              <a:cxnLst/>
              <a:rect l="l" t="t" r="r" b="b"/>
              <a:pathLst>
                <a:path w="41964" h="115037" extrusionOk="0">
                  <a:moveTo>
                    <a:pt x="41963" y="0"/>
                  </a:moveTo>
                  <a:lnTo>
                    <a:pt x="148" y="24279"/>
                  </a:lnTo>
                  <a:lnTo>
                    <a:pt x="0" y="115037"/>
                  </a:lnTo>
                  <a:lnTo>
                    <a:pt x="41816" y="90728"/>
                  </a:lnTo>
                  <a:lnTo>
                    <a:pt x="41963" y="0"/>
                  </a:lnTo>
                  <a:close/>
                </a:path>
              </a:pathLst>
            </a:custGeom>
            <a:solidFill>
              <a:srgbClr val="A3C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4"/>
            <p:cNvSpPr/>
            <p:nvPr/>
          </p:nvSpPr>
          <p:spPr>
            <a:xfrm>
              <a:off x="3837700" y="2547725"/>
              <a:ext cx="1093475" cy="2898100"/>
            </a:xfrm>
            <a:custGeom>
              <a:avLst/>
              <a:gdLst/>
              <a:ahLst/>
              <a:cxnLst/>
              <a:rect l="l" t="t" r="r" b="b"/>
              <a:pathLst>
                <a:path w="43739" h="115924" extrusionOk="0">
                  <a:moveTo>
                    <a:pt x="148" y="0"/>
                  </a:moveTo>
                  <a:lnTo>
                    <a:pt x="0" y="90728"/>
                  </a:lnTo>
                  <a:lnTo>
                    <a:pt x="43590" y="115924"/>
                  </a:lnTo>
                  <a:lnTo>
                    <a:pt x="43738" y="25166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96BE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4"/>
            <p:cNvSpPr/>
            <p:nvPr/>
          </p:nvSpPr>
          <p:spPr>
            <a:xfrm>
              <a:off x="1627175" y="3187950"/>
              <a:ext cx="1093450" cy="2279325"/>
            </a:xfrm>
            <a:custGeom>
              <a:avLst/>
              <a:gdLst/>
              <a:ahLst/>
              <a:cxnLst/>
              <a:rect l="l" t="t" r="r" b="b"/>
              <a:pathLst>
                <a:path w="43738" h="91173" extrusionOk="0">
                  <a:moveTo>
                    <a:pt x="148" y="1"/>
                  </a:moveTo>
                  <a:lnTo>
                    <a:pt x="0" y="66006"/>
                  </a:lnTo>
                  <a:lnTo>
                    <a:pt x="43590" y="91173"/>
                  </a:lnTo>
                  <a:lnTo>
                    <a:pt x="43738" y="25167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rgbClr val="3B75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4"/>
            <p:cNvSpPr/>
            <p:nvPr/>
          </p:nvSpPr>
          <p:spPr>
            <a:xfrm>
              <a:off x="1630850" y="2536625"/>
              <a:ext cx="2210575" cy="1280500"/>
            </a:xfrm>
            <a:custGeom>
              <a:avLst/>
              <a:gdLst/>
              <a:ahLst/>
              <a:cxnLst/>
              <a:rect l="l" t="t" r="r" b="b"/>
              <a:pathLst>
                <a:path w="88423" h="51220" extrusionOk="0">
                  <a:moveTo>
                    <a:pt x="44833" y="1"/>
                  </a:moveTo>
                  <a:lnTo>
                    <a:pt x="1" y="26054"/>
                  </a:lnTo>
                  <a:lnTo>
                    <a:pt x="43591" y="51220"/>
                  </a:lnTo>
                  <a:lnTo>
                    <a:pt x="88422" y="25167"/>
                  </a:lnTo>
                  <a:lnTo>
                    <a:pt x="448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4"/>
            <p:cNvSpPr/>
            <p:nvPr/>
          </p:nvSpPr>
          <p:spPr>
            <a:xfrm>
              <a:off x="2716900" y="3165775"/>
              <a:ext cx="1124525" cy="2301500"/>
            </a:xfrm>
            <a:custGeom>
              <a:avLst/>
              <a:gdLst/>
              <a:ahLst/>
              <a:cxnLst/>
              <a:rect l="l" t="t" r="r" b="b"/>
              <a:pathLst>
                <a:path w="44981" h="92060" extrusionOk="0">
                  <a:moveTo>
                    <a:pt x="44980" y="1"/>
                  </a:moveTo>
                  <a:lnTo>
                    <a:pt x="149" y="26054"/>
                  </a:lnTo>
                  <a:lnTo>
                    <a:pt x="1" y="92060"/>
                  </a:lnTo>
                  <a:lnTo>
                    <a:pt x="44832" y="66006"/>
                  </a:lnTo>
                  <a:lnTo>
                    <a:pt x="44980" y="1"/>
                  </a:lnTo>
                  <a:close/>
                </a:path>
              </a:pathLst>
            </a:custGeom>
            <a:solidFill>
              <a:srgbClr val="45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Tartalom helye 2">
            <a:extLst>
              <a:ext uri="{FF2B5EF4-FFF2-40B4-BE49-F238E27FC236}">
                <a16:creationId xmlns:a16="http://schemas.microsoft.com/office/drawing/2014/main" id="{9530D888-EB0B-4F63-877F-BAD015E2DC11}"/>
              </a:ext>
            </a:extLst>
          </p:cNvPr>
          <p:cNvSpPr txBox="1">
            <a:spLocks/>
          </p:cNvSpPr>
          <p:nvPr/>
        </p:nvSpPr>
        <p:spPr>
          <a:xfrm>
            <a:off x="2126480" y="105490"/>
            <a:ext cx="6828827" cy="67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 Light"/>
              <a:buNone/>
              <a:defRPr sz="12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 Light"/>
              <a:buNone/>
              <a:defRPr sz="10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 Light"/>
              <a:buNone/>
              <a:defRPr sz="10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 Light"/>
              <a:buNone/>
              <a:defRPr sz="10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 Light"/>
              <a:buNone/>
              <a:defRPr sz="10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 Light"/>
              <a:buNone/>
              <a:defRPr sz="10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 Light"/>
              <a:buNone/>
              <a:defRPr sz="10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 Light"/>
              <a:buNone/>
              <a:defRPr sz="10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 Light"/>
              <a:buNone/>
              <a:defRPr sz="10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algn="just"/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Egység: a digitális technológiai megoldások széles körű – különböző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ágazatokat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integráló - alkalmazását nevezik így a városok fejlesztésében és a városi rendszerek működtetésében egyaránt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ctrTitle"/>
          </p:nvPr>
        </p:nvSpPr>
        <p:spPr>
          <a:xfrm>
            <a:off x="0" y="377975"/>
            <a:ext cx="20574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56/2017. (III. 20.) Korm. rendelet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0BD01572-03C8-4F3E-AFEA-2D68803561AD}"/>
              </a:ext>
            </a:extLst>
          </p:cNvPr>
          <p:cNvSpPr txBox="1">
            <a:spLocks/>
          </p:cNvSpPr>
          <p:nvPr/>
        </p:nvSpPr>
        <p:spPr>
          <a:xfrm>
            <a:off x="101600" y="1088571"/>
            <a:ext cx="8752113" cy="354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AutoNum type="arabicPeriod"/>
              <a:defRPr sz="11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 Light"/>
              <a:buChar char="●"/>
              <a:defRPr sz="11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Lato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14300" indent="0" algn="just">
              <a:buNone/>
            </a:pP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egyes kormányrendeleteknek az „okos város”, „okos város módszertan” fogalom meghatározásával összefüggő módosításáról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§ (1)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településfejlesztési koncepcióról, az integrált településfejlesztési stratégiáról és a településrendezési eszközökről, valamint egyes településrendezési sajátos jogintézményekről szóló 314/2012. (XI. 8.) Korm. rendelet (a továbbiakban: R2.) 2. §-a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következő 5a. és 5b. pontokkal egészül ki: (E rendelet alkalmazásában:) </a:t>
            </a:r>
          </a:p>
          <a:p>
            <a:pPr marL="114300" indent="0" algn="just">
              <a:buNone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5a. okos város: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olyan település, amelyik az integrált településfejlesztési stratégiáját okos város módszertan alapján készíti és végzi; </a:t>
            </a:r>
          </a:p>
          <a:p>
            <a:pPr marL="114300" indent="0" algn="just">
              <a:buNone/>
            </a:pP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5b. okos város módszertan: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települések vagy települések csoportjának olyan településfejlesztési módszertana, amely a természeti és épített környezetét, digitális infrastruktúráját, valamint a települési szolgáltatások minőségét és gazdasági hatékonyságát korszerű és innovatív információtechnológiák alkalmazásával, fenntartható módon, a lakosság fokozott bevonásával fejleszti.” </a:t>
            </a:r>
          </a:p>
        </p:txBody>
      </p:sp>
    </p:spTree>
    <p:extLst>
      <p:ext uri="{BB962C8B-B14F-4D97-AF65-F5344CB8AC3E}">
        <p14:creationId xmlns:p14="http://schemas.microsoft.com/office/powerpoint/2010/main" val="1829923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0"/>
          <p:cNvSpPr txBox="1">
            <a:spLocks noGrp="1"/>
          </p:cNvSpPr>
          <p:nvPr>
            <p:ph type="ctrTitle"/>
          </p:nvPr>
        </p:nvSpPr>
        <p:spPr>
          <a:xfrm>
            <a:off x="-1" y="377975"/>
            <a:ext cx="2232837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Okos város, mint komplex rendszer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2" name="Google Shape;322;p40"/>
          <p:cNvCxnSpPr/>
          <p:nvPr/>
        </p:nvCxnSpPr>
        <p:spPr>
          <a:xfrm rot="10800000">
            <a:off x="5288762" y="4128350"/>
            <a:ext cx="280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3" name="Google Shape;323;p40"/>
          <p:cNvCxnSpPr/>
          <p:nvPr/>
        </p:nvCxnSpPr>
        <p:spPr>
          <a:xfrm rot="10800000">
            <a:off x="2778359" y="2722038"/>
            <a:ext cx="2896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4" name="Google Shape;324;p40"/>
          <p:cNvCxnSpPr/>
          <p:nvPr/>
        </p:nvCxnSpPr>
        <p:spPr>
          <a:xfrm rot="10800000">
            <a:off x="1953026" y="2253569"/>
            <a:ext cx="2766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5" name="Google Shape;325;p40"/>
          <p:cNvCxnSpPr/>
          <p:nvPr/>
        </p:nvCxnSpPr>
        <p:spPr>
          <a:xfrm rot="10800000">
            <a:off x="3609350" y="3184919"/>
            <a:ext cx="2845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6" name="Google Shape;326;p40"/>
          <p:cNvCxnSpPr/>
          <p:nvPr/>
        </p:nvCxnSpPr>
        <p:spPr>
          <a:xfrm rot="10800000">
            <a:off x="4411929" y="3664239"/>
            <a:ext cx="2692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7" name="Google Shape;327;p40"/>
          <p:cNvSpPr txBox="1"/>
          <p:nvPr/>
        </p:nvSpPr>
        <p:spPr>
          <a:xfrm>
            <a:off x="1706752" y="2552245"/>
            <a:ext cx="3126300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1100"/>
            </a:pPr>
            <a:r>
              <a:rPr lang="hu-HU" sz="1200" dirty="0">
                <a:solidFill>
                  <a:schemeClr val="accent3"/>
                </a:solidFill>
                <a:latin typeface="Lato Light"/>
                <a:ea typeface="Lato Light"/>
                <a:cs typeface="Lato Light"/>
                <a:sym typeface="Lato Light"/>
              </a:rPr>
              <a:t>3. </a:t>
            </a:r>
            <a:r>
              <a:rPr lang="hu-HU" sz="1200" dirty="0" err="1">
                <a:solidFill>
                  <a:schemeClr val="accent3"/>
                </a:solidFill>
                <a:latin typeface="Lato Light"/>
                <a:ea typeface="Lato Light"/>
                <a:cs typeface="Lato Light"/>
                <a:sym typeface="Lato Light"/>
              </a:rPr>
              <a:t>Smart</a:t>
            </a:r>
            <a:r>
              <a:rPr lang="hu-HU" sz="1200" dirty="0">
                <a:solidFill>
                  <a:schemeClr val="accent3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hu-HU" sz="1200" dirty="0" err="1">
                <a:solidFill>
                  <a:schemeClr val="accent3"/>
                </a:solidFill>
                <a:latin typeface="Lato Light"/>
                <a:ea typeface="Lato Light"/>
                <a:cs typeface="Lato Light"/>
                <a:sym typeface="Lato Light"/>
              </a:rPr>
              <a:t>Living</a:t>
            </a:r>
            <a:r>
              <a:rPr lang="hu-HU" sz="1200" dirty="0">
                <a:solidFill>
                  <a:schemeClr val="accent3"/>
                </a:solidFill>
                <a:latin typeface="Lato Light"/>
                <a:ea typeface="Lato Light"/>
                <a:cs typeface="Lato Light"/>
                <a:sym typeface="Lato Light"/>
              </a:rPr>
              <a:t> – Okos életkörülmények  </a:t>
            </a:r>
            <a:endParaRPr sz="1200" dirty="0">
              <a:solidFill>
                <a:schemeClr val="accent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28" name="Google Shape;328;p40"/>
          <p:cNvSpPr txBox="1"/>
          <p:nvPr/>
        </p:nvSpPr>
        <p:spPr>
          <a:xfrm>
            <a:off x="3336476" y="3485153"/>
            <a:ext cx="3126300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1100"/>
            </a:pPr>
            <a:r>
              <a:rPr lang="hu-HU" sz="1200" dirty="0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rPr>
              <a:t>5. </a:t>
            </a:r>
            <a:r>
              <a:rPr lang="hu-HU" sz="1200" dirty="0" err="1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rPr>
              <a:t>Smart</a:t>
            </a:r>
            <a:r>
              <a:rPr lang="hu-HU" sz="1200" dirty="0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hu-HU" sz="1200" dirty="0" err="1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rPr>
              <a:t>Environment</a:t>
            </a:r>
            <a:r>
              <a:rPr lang="hu-HU" sz="1200" dirty="0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rPr>
              <a:t> – Okos környezet </a:t>
            </a:r>
            <a:endParaRPr sz="1200" dirty="0">
              <a:solidFill>
                <a:schemeClr val="accen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29" name="Google Shape;329;p40"/>
          <p:cNvSpPr txBox="1"/>
          <p:nvPr/>
        </p:nvSpPr>
        <p:spPr>
          <a:xfrm>
            <a:off x="4191965" y="3951680"/>
            <a:ext cx="3126300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1100"/>
            </a:pPr>
            <a:r>
              <a:rPr lang="hu-HU" sz="1200" dirty="0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rPr>
              <a:t>6. </a:t>
            </a:r>
            <a:r>
              <a:rPr lang="hu-HU" sz="1200" dirty="0" err="1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rPr>
              <a:t>Smart</a:t>
            </a:r>
            <a:r>
              <a:rPr lang="hu-HU" sz="1200" dirty="0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hu-HU" sz="1200" dirty="0" err="1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rPr>
              <a:t>Economy</a:t>
            </a:r>
            <a:r>
              <a:rPr lang="hu-HU" sz="1200" dirty="0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rPr>
              <a:t> – Okos gazdaság </a:t>
            </a:r>
            <a:endParaRPr sz="1200" dirty="0">
              <a:solidFill>
                <a:schemeClr val="accen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30" name="Google Shape;330;p40"/>
          <p:cNvSpPr txBox="1"/>
          <p:nvPr/>
        </p:nvSpPr>
        <p:spPr>
          <a:xfrm>
            <a:off x="1107270" y="2065059"/>
            <a:ext cx="3126300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1100"/>
            </a:pPr>
            <a:r>
              <a:rPr lang="hu-HU" sz="1200" dirty="0">
                <a:solidFill>
                  <a:schemeClr val="accent4"/>
                </a:solidFill>
                <a:latin typeface="Lato Light"/>
                <a:ea typeface="Lato Light"/>
                <a:cs typeface="Lato Light"/>
                <a:sym typeface="Lato Light"/>
              </a:rPr>
              <a:t>2. </a:t>
            </a:r>
            <a:r>
              <a:rPr lang="hu-HU" sz="1200" dirty="0" err="1">
                <a:solidFill>
                  <a:schemeClr val="accent4"/>
                </a:solidFill>
                <a:latin typeface="Lato Light"/>
                <a:ea typeface="Lato Light"/>
                <a:cs typeface="Lato Light"/>
                <a:sym typeface="Lato Light"/>
              </a:rPr>
              <a:t>Smart</a:t>
            </a:r>
            <a:r>
              <a:rPr lang="hu-HU" sz="1200" dirty="0">
                <a:solidFill>
                  <a:schemeClr val="accent4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hu-HU" sz="1200" dirty="0" err="1">
                <a:solidFill>
                  <a:schemeClr val="accent4"/>
                </a:solidFill>
                <a:latin typeface="Lato Light"/>
                <a:ea typeface="Lato Light"/>
                <a:cs typeface="Lato Light"/>
                <a:sym typeface="Lato Light"/>
              </a:rPr>
              <a:t>Mobility</a:t>
            </a:r>
            <a:r>
              <a:rPr lang="hu-HU" sz="1200" dirty="0">
                <a:solidFill>
                  <a:schemeClr val="accent4"/>
                </a:solidFill>
                <a:latin typeface="Lato Light"/>
                <a:ea typeface="Lato Light"/>
                <a:cs typeface="Lato Light"/>
                <a:sym typeface="Lato Light"/>
              </a:rPr>
              <a:t> – Okos közlekedés </a:t>
            </a:r>
            <a:endParaRPr sz="1200" dirty="0">
              <a:solidFill>
                <a:schemeClr val="accent4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31" name="Google Shape;331;p40"/>
          <p:cNvSpPr txBox="1"/>
          <p:nvPr/>
        </p:nvSpPr>
        <p:spPr>
          <a:xfrm>
            <a:off x="2559445" y="3029042"/>
            <a:ext cx="3126300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1100"/>
            </a:pPr>
            <a:r>
              <a:rPr lang="hu-HU" sz="1200" dirty="0">
                <a:solidFill>
                  <a:schemeClr val="accent2"/>
                </a:solidFill>
                <a:latin typeface="Lato Light"/>
                <a:ea typeface="Lato Light"/>
                <a:cs typeface="Lato Light"/>
                <a:sym typeface="Lato Light"/>
              </a:rPr>
              <a:t>4. </a:t>
            </a:r>
            <a:r>
              <a:rPr lang="hu-HU" sz="1200" dirty="0" err="1">
                <a:solidFill>
                  <a:schemeClr val="accent2"/>
                </a:solidFill>
                <a:latin typeface="Lato Light"/>
                <a:ea typeface="Lato Light"/>
                <a:cs typeface="Lato Light"/>
                <a:sym typeface="Lato Light"/>
              </a:rPr>
              <a:t>Smart</a:t>
            </a:r>
            <a:r>
              <a:rPr lang="hu-HU" sz="1200" dirty="0">
                <a:solidFill>
                  <a:schemeClr val="accent2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hu-HU" sz="1200" dirty="0" err="1">
                <a:solidFill>
                  <a:schemeClr val="accent2"/>
                </a:solidFill>
                <a:latin typeface="Lato Light"/>
                <a:ea typeface="Lato Light"/>
                <a:cs typeface="Lato Light"/>
                <a:sym typeface="Lato Light"/>
              </a:rPr>
              <a:t>Governance</a:t>
            </a:r>
            <a:r>
              <a:rPr lang="hu-HU" sz="1200" dirty="0">
                <a:solidFill>
                  <a:schemeClr val="accent2"/>
                </a:solidFill>
                <a:latin typeface="Lato Light"/>
                <a:ea typeface="Lato Light"/>
                <a:cs typeface="Lato Light"/>
                <a:sym typeface="Lato Light"/>
              </a:rPr>
              <a:t> – Okos kormányzás </a:t>
            </a:r>
            <a:endParaRPr sz="1200" dirty="0">
              <a:solidFill>
                <a:schemeClr val="accent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332" name="Google Shape;332;p40"/>
          <p:cNvGrpSpPr/>
          <p:nvPr/>
        </p:nvGrpSpPr>
        <p:grpSpPr>
          <a:xfrm>
            <a:off x="4153244" y="996398"/>
            <a:ext cx="4270756" cy="3296714"/>
            <a:chOff x="421450" y="238125"/>
            <a:chExt cx="6762875" cy="5220450"/>
          </a:xfrm>
        </p:grpSpPr>
        <p:sp>
          <p:nvSpPr>
            <p:cNvPr id="333" name="Google Shape;333;p40"/>
            <p:cNvSpPr/>
            <p:nvPr/>
          </p:nvSpPr>
          <p:spPr>
            <a:xfrm>
              <a:off x="5717150" y="3190175"/>
              <a:ext cx="1467175" cy="2268400"/>
            </a:xfrm>
            <a:custGeom>
              <a:avLst/>
              <a:gdLst/>
              <a:ahLst/>
              <a:cxnLst/>
              <a:rect l="l" t="t" r="r" b="b"/>
              <a:pathLst>
                <a:path w="58687" h="90736" extrusionOk="0">
                  <a:moveTo>
                    <a:pt x="29323" y="1"/>
                  </a:moveTo>
                  <a:lnTo>
                    <a:pt x="15303" y="8161"/>
                  </a:lnTo>
                  <a:lnTo>
                    <a:pt x="15242" y="56855"/>
                  </a:lnTo>
                  <a:lnTo>
                    <a:pt x="1" y="65646"/>
                  </a:lnTo>
                  <a:lnTo>
                    <a:pt x="1" y="73744"/>
                  </a:lnTo>
                  <a:lnTo>
                    <a:pt x="29242" y="90735"/>
                  </a:lnTo>
                  <a:lnTo>
                    <a:pt x="58686" y="73744"/>
                  </a:lnTo>
                  <a:lnTo>
                    <a:pt x="58666" y="65646"/>
                  </a:lnTo>
                  <a:lnTo>
                    <a:pt x="43384" y="56774"/>
                  </a:lnTo>
                  <a:lnTo>
                    <a:pt x="43425" y="8161"/>
                  </a:lnTo>
                  <a:lnTo>
                    <a:pt x="29323" y="1"/>
                  </a:lnTo>
                  <a:close/>
                </a:path>
              </a:pathLst>
            </a:custGeom>
            <a:solidFill>
              <a:srgbClr val="6CA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3103900" y="1713375"/>
              <a:ext cx="1467150" cy="2267900"/>
            </a:xfrm>
            <a:custGeom>
              <a:avLst/>
              <a:gdLst/>
              <a:ahLst/>
              <a:cxnLst/>
              <a:rect l="l" t="t" r="r" b="b"/>
              <a:pathLst>
                <a:path w="58686" h="90716" extrusionOk="0">
                  <a:moveTo>
                    <a:pt x="29322" y="1"/>
                  </a:moveTo>
                  <a:lnTo>
                    <a:pt x="15302" y="8140"/>
                  </a:lnTo>
                  <a:lnTo>
                    <a:pt x="15241" y="56835"/>
                  </a:lnTo>
                  <a:lnTo>
                    <a:pt x="0" y="65646"/>
                  </a:lnTo>
                  <a:lnTo>
                    <a:pt x="21" y="73724"/>
                  </a:lnTo>
                  <a:lnTo>
                    <a:pt x="29261" y="90715"/>
                  </a:lnTo>
                  <a:lnTo>
                    <a:pt x="58686" y="73724"/>
                  </a:lnTo>
                  <a:lnTo>
                    <a:pt x="58686" y="65646"/>
                  </a:lnTo>
                  <a:lnTo>
                    <a:pt x="43383" y="56753"/>
                  </a:lnTo>
                  <a:lnTo>
                    <a:pt x="43444" y="8140"/>
                  </a:lnTo>
                  <a:lnTo>
                    <a:pt x="29322" y="1"/>
                  </a:lnTo>
                  <a:close/>
                </a:path>
              </a:pathLst>
            </a:custGeom>
            <a:solidFill>
              <a:srgbClr val="6CA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1765450" y="983900"/>
              <a:ext cx="1467175" cy="2267875"/>
            </a:xfrm>
            <a:custGeom>
              <a:avLst/>
              <a:gdLst/>
              <a:ahLst/>
              <a:cxnLst/>
              <a:rect l="l" t="t" r="r" b="b"/>
              <a:pathLst>
                <a:path w="58687" h="90715" extrusionOk="0">
                  <a:moveTo>
                    <a:pt x="29323" y="0"/>
                  </a:moveTo>
                  <a:lnTo>
                    <a:pt x="15303" y="8140"/>
                  </a:lnTo>
                  <a:lnTo>
                    <a:pt x="15242" y="56834"/>
                  </a:lnTo>
                  <a:lnTo>
                    <a:pt x="1" y="65645"/>
                  </a:lnTo>
                  <a:lnTo>
                    <a:pt x="21" y="73723"/>
                  </a:lnTo>
                  <a:lnTo>
                    <a:pt x="29262" y="90714"/>
                  </a:lnTo>
                  <a:lnTo>
                    <a:pt x="58686" y="73723"/>
                  </a:lnTo>
                  <a:lnTo>
                    <a:pt x="58686" y="65645"/>
                  </a:lnTo>
                  <a:lnTo>
                    <a:pt x="43384" y="56752"/>
                  </a:lnTo>
                  <a:lnTo>
                    <a:pt x="43445" y="8140"/>
                  </a:lnTo>
                  <a:lnTo>
                    <a:pt x="29323" y="0"/>
                  </a:lnTo>
                  <a:close/>
                </a:path>
              </a:pathLst>
            </a:custGeom>
            <a:solidFill>
              <a:srgbClr val="6CA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0"/>
            <p:cNvSpPr/>
            <p:nvPr/>
          </p:nvSpPr>
          <p:spPr>
            <a:xfrm>
              <a:off x="4377200" y="2444925"/>
              <a:ext cx="1467175" cy="2267875"/>
            </a:xfrm>
            <a:custGeom>
              <a:avLst/>
              <a:gdLst/>
              <a:ahLst/>
              <a:cxnLst/>
              <a:rect l="l" t="t" r="r" b="b"/>
              <a:pathLst>
                <a:path w="58687" h="90715" extrusionOk="0">
                  <a:moveTo>
                    <a:pt x="29323" y="0"/>
                  </a:moveTo>
                  <a:lnTo>
                    <a:pt x="15303" y="8140"/>
                  </a:lnTo>
                  <a:lnTo>
                    <a:pt x="15242" y="56834"/>
                  </a:lnTo>
                  <a:lnTo>
                    <a:pt x="1" y="65645"/>
                  </a:lnTo>
                  <a:lnTo>
                    <a:pt x="1" y="73723"/>
                  </a:lnTo>
                  <a:lnTo>
                    <a:pt x="29242" y="90714"/>
                  </a:lnTo>
                  <a:lnTo>
                    <a:pt x="58686" y="73723"/>
                  </a:lnTo>
                  <a:lnTo>
                    <a:pt x="58666" y="65645"/>
                  </a:lnTo>
                  <a:lnTo>
                    <a:pt x="43384" y="56753"/>
                  </a:lnTo>
                  <a:lnTo>
                    <a:pt x="43425" y="8140"/>
                  </a:lnTo>
                  <a:lnTo>
                    <a:pt x="29323" y="0"/>
                  </a:lnTo>
                  <a:close/>
                </a:path>
              </a:pathLst>
            </a:custGeom>
            <a:solidFill>
              <a:srgbClr val="6CA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0"/>
            <p:cNvSpPr/>
            <p:nvPr/>
          </p:nvSpPr>
          <p:spPr>
            <a:xfrm>
              <a:off x="4377200" y="3661250"/>
              <a:ext cx="1466650" cy="849575"/>
            </a:xfrm>
            <a:custGeom>
              <a:avLst/>
              <a:gdLst/>
              <a:ahLst/>
              <a:cxnLst/>
              <a:rect l="l" t="t" r="r" b="b"/>
              <a:pathLst>
                <a:path w="58666" h="33983" extrusionOk="0">
                  <a:moveTo>
                    <a:pt x="29425" y="1"/>
                  </a:moveTo>
                  <a:lnTo>
                    <a:pt x="1" y="16992"/>
                  </a:lnTo>
                  <a:lnTo>
                    <a:pt x="29242" y="33983"/>
                  </a:lnTo>
                  <a:lnTo>
                    <a:pt x="58666" y="16992"/>
                  </a:lnTo>
                  <a:lnTo>
                    <a:pt x="294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4377200" y="4086025"/>
              <a:ext cx="731050" cy="626775"/>
            </a:xfrm>
            <a:custGeom>
              <a:avLst/>
              <a:gdLst/>
              <a:ahLst/>
              <a:cxnLst/>
              <a:rect l="l" t="t" r="r" b="b"/>
              <a:pathLst>
                <a:path w="29242" h="25071" extrusionOk="0">
                  <a:moveTo>
                    <a:pt x="1" y="1"/>
                  </a:moveTo>
                  <a:lnTo>
                    <a:pt x="1" y="8079"/>
                  </a:lnTo>
                  <a:lnTo>
                    <a:pt x="29242" y="25070"/>
                  </a:lnTo>
                  <a:lnTo>
                    <a:pt x="29242" y="169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A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5108225" y="4086025"/>
              <a:ext cx="736150" cy="626775"/>
            </a:xfrm>
            <a:custGeom>
              <a:avLst/>
              <a:gdLst/>
              <a:ahLst/>
              <a:cxnLst/>
              <a:rect l="l" t="t" r="r" b="b"/>
              <a:pathLst>
                <a:path w="29446" h="25071" extrusionOk="0">
                  <a:moveTo>
                    <a:pt x="29425" y="1"/>
                  </a:moveTo>
                  <a:lnTo>
                    <a:pt x="1" y="16992"/>
                  </a:lnTo>
                  <a:lnTo>
                    <a:pt x="1" y="25070"/>
                  </a:lnTo>
                  <a:lnTo>
                    <a:pt x="29445" y="8079"/>
                  </a:lnTo>
                  <a:lnTo>
                    <a:pt x="294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4759750" y="2444925"/>
              <a:ext cx="703075" cy="407500"/>
            </a:xfrm>
            <a:custGeom>
              <a:avLst/>
              <a:gdLst/>
              <a:ahLst/>
              <a:cxnLst/>
              <a:rect l="l" t="t" r="r" b="b"/>
              <a:pathLst>
                <a:path w="28123" h="16300" extrusionOk="0">
                  <a:moveTo>
                    <a:pt x="14021" y="0"/>
                  </a:moveTo>
                  <a:lnTo>
                    <a:pt x="1" y="8140"/>
                  </a:lnTo>
                  <a:lnTo>
                    <a:pt x="14102" y="16300"/>
                  </a:lnTo>
                  <a:lnTo>
                    <a:pt x="28123" y="8140"/>
                  </a:lnTo>
                  <a:lnTo>
                    <a:pt x="140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5110775" y="2648400"/>
              <a:ext cx="352050" cy="1626900"/>
            </a:xfrm>
            <a:custGeom>
              <a:avLst/>
              <a:gdLst/>
              <a:ahLst/>
              <a:cxnLst/>
              <a:rect l="l" t="t" r="r" b="b"/>
              <a:pathLst>
                <a:path w="14082" h="65076" extrusionOk="0">
                  <a:moveTo>
                    <a:pt x="14082" y="1"/>
                  </a:moveTo>
                  <a:lnTo>
                    <a:pt x="61" y="8161"/>
                  </a:lnTo>
                  <a:lnTo>
                    <a:pt x="0" y="65076"/>
                  </a:lnTo>
                  <a:lnTo>
                    <a:pt x="14021" y="56936"/>
                  </a:lnTo>
                  <a:lnTo>
                    <a:pt x="140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4758225" y="2648400"/>
              <a:ext cx="354100" cy="1626900"/>
            </a:xfrm>
            <a:custGeom>
              <a:avLst/>
              <a:gdLst/>
              <a:ahLst/>
              <a:cxnLst/>
              <a:rect l="l" t="t" r="r" b="b"/>
              <a:pathLst>
                <a:path w="14164" h="65076" extrusionOk="0">
                  <a:moveTo>
                    <a:pt x="62" y="1"/>
                  </a:moveTo>
                  <a:lnTo>
                    <a:pt x="1" y="56936"/>
                  </a:lnTo>
                  <a:lnTo>
                    <a:pt x="14102" y="65076"/>
                  </a:lnTo>
                  <a:lnTo>
                    <a:pt x="14163" y="8161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6CA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5717150" y="4406525"/>
              <a:ext cx="1466650" cy="850100"/>
            </a:xfrm>
            <a:custGeom>
              <a:avLst/>
              <a:gdLst/>
              <a:ahLst/>
              <a:cxnLst/>
              <a:rect l="l" t="t" r="r" b="b"/>
              <a:pathLst>
                <a:path w="58666" h="34004" extrusionOk="0">
                  <a:moveTo>
                    <a:pt x="29425" y="1"/>
                  </a:moveTo>
                  <a:lnTo>
                    <a:pt x="1" y="16992"/>
                  </a:lnTo>
                  <a:lnTo>
                    <a:pt x="29242" y="34003"/>
                  </a:lnTo>
                  <a:lnTo>
                    <a:pt x="58666" y="16992"/>
                  </a:lnTo>
                  <a:lnTo>
                    <a:pt x="294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5717150" y="4831300"/>
              <a:ext cx="731050" cy="627275"/>
            </a:xfrm>
            <a:custGeom>
              <a:avLst/>
              <a:gdLst/>
              <a:ahLst/>
              <a:cxnLst/>
              <a:rect l="l" t="t" r="r" b="b"/>
              <a:pathLst>
                <a:path w="29242" h="25091" extrusionOk="0">
                  <a:moveTo>
                    <a:pt x="1" y="1"/>
                  </a:moveTo>
                  <a:lnTo>
                    <a:pt x="1" y="8099"/>
                  </a:lnTo>
                  <a:lnTo>
                    <a:pt x="29242" y="25090"/>
                  </a:lnTo>
                  <a:lnTo>
                    <a:pt x="29242" y="170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75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6448175" y="4831300"/>
              <a:ext cx="736150" cy="627275"/>
            </a:xfrm>
            <a:custGeom>
              <a:avLst/>
              <a:gdLst/>
              <a:ahLst/>
              <a:cxnLst/>
              <a:rect l="l" t="t" r="r" b="b"/>
              <a:pathLst>
                <a:path w="29446" h="25091" extrusionOk="0">
                  <a:moveTo>
                    <a:pt x="29425" y="1"/>
                  </a:moveTo>
                  <a:lnTo>
                    <a:pt x="1" y="17012"/>
                  </a:lnTo>
                  <a:lnTo>
                    <a:pt x="1" y="25090"/>
                  </a:lnTo>
                  <a:lnTo>
                    <a:pt x="29445" y="8099"/>
                  </a:lnTo>
                  <a:lnTo>
                    <a:pt x="29425" y="1"/>
                  </a:lnTo>
                  <a:close/>
                </a:path>
              </a:pathLst>
            </a:custGeom>
            <a:solidFill>
              <a:srgbClr val="45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6099725" y="3190175"/>
              <a:ext cx="703050" cy="407525"/>
            </a:xfrm>
            <a:custGeom>
              <a:avLst/>
              <a:gdLst/>
              <a:ahLst/>
              <a:cxnLst/>
              <a:rect l="l" t="t" r="r" b="b"/>
              <a:pathLst>
                <a:path w="28122" h="16301" extrusionOk="0">
                  <a:moveTo>
                    <a:pt x="14020" y="1"/>
                  </a:moveTo>
                  <a:lnTo>
                    <a:pt x="0" y="8161"/>
                  </a:lnTo>
                  <a:lnTo>
                    <a:pt x="14102" y="16300"/>
                  </a:lnTo>
                  <a:lnTo>
                    <a:pt x="28122" y="8161"/>
                  </a:lnTo>
                  <a:lnTo>
                    <a:pt x="140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6450725" y="3394175"/>
              <a:ext cx="352050" cy="1626900"/>
            </a:xfrm>
            <a:custGeom>
              <a:avLst/>
              <a:gdLst/>
              <a:ahLst/>
              <a:cxnLst/>
              <a:rect l="l" t="t" r="r" b="b"/>
              <a:pathLst>
                <a:path w="14082" h="65076" extrusionOk="0">
                  <a:moveTo>
                    <a:pt x="14082" y="1"/>
                  </a:moveTo>
                  <a:lnTo>
                    <a:pt x="62" y="8140"/>
                  </a:lnTo>
                  <a:lnTo>
                    <a:pt x="1" y="65076"/>
                  </a:lnTo>
                  <a:lnTo>
                    <a:pt x="14021" y="56916"/>
                  </a:lnTo>
                  <a:lnTo>
                    <a:pt x="14082" y="1"/>
                  </a:lnTo>
                  <a:close/>
                </a:path>
              </a:pathLst>
            </a:custGeom>
            <a:solidFill>
              <a:srgbClr val="45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6098175" y="3394175"/>
              <a:ext cx="354100" cy="1626900"/>
            </a:xfrm>
            <a:custGeom>
              <a:avLst/>
              <a:gdLst/>
              <a:ahLst/>
              <a:cxnLst/>
              <a:rect l="l" t="t" r="r" b="b"/>
              <a:pathLst>
                <a:path w="14164" h="65076" extrusionOk="0">
                  <a:moveTo>
                    <a:pt x="62" y="1"/>
                  </a:moveTo>
                  <a:lnTo>
                    <a:pt x="1" y="56916"/>
                  </a:lnTo>
                  <a:lnTo>
                    <a:pt x="14103" y="65076"/>
                  </a:lnTo>
                  <a:lnTo>
                    <a:pt x="14164" y="8140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3B75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3103900" y="2929725"/>
              <a:ext cx="1467150" cy="849575"/>
            </a:xfrm>
            <a:custGeom>
              <a:avLst/>
              <a:gdLst/>
              <a:ahLst/>
              <a:cxnLst/>
              <a:rect l="l" t="t" r="r" b="b"/>
              <a:pathLst>
                <a:path w="58686" h="33983" extrusionOk="0">
                  <a:moveTo>
                    <a:pt x="29424" y="1"/>
                  </a:moveTo>
                  <a:lnTo>
                    <a:pt x="0" y="16992"/>
                  </a:lnTo>
                  <a:lnTo>
                    <a:pt x="29241" y="33983"/>
                  </a:lnTo>
                  <a:lnTo>
                    <a:pt x="58686" y="16992"/>
                  </a:lnTo>
                  <a:lnTo>
                    <a:pt x="29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3103900" y="3354500"/>
              <a:ext cx="731550" cy="626775"/>
            </a:xfrm>
            <a:custGeom>
              <a:avLst/>
              <a:gdLst/>
              <a:ahLst/>
              <a:cxnLst/>
              <a:rect l="l" t="t" r="r" b="b"/>
              <a:pathLst>
                <a:path w="29262" h="25071" extrusionOk="0">
                  <a:moveTo>
                    <a:pt x="0" y="1"/>
                  </a:moveTo>
                  <a:lnTo>
                    <a:pt x="21" y="8079"/>
                  </a:lnTo>
                  <a:lnTo>
                    <a:pt x="29261" y="25070"/>
                  </a:lnTo>
                  <a:lnTo>
                    <a:pt x="29261" y="25070"/>
                  </a:lnTo>
                  <a:lnTo>
                    <a:pt x="29241" y="169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6BE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3834925" y="3354500"/>
              <a:ext cx="736125" cy="626775"/>
            </a:xfrm>
            <a:custGeom>
              <a:avLst/>
              <a:gdLst/>
              <a:ahLst/>
              <a:cxnLst/>
              <a:rect l="l" t="t" r="r" b="b"/>
              <a:pathLst>
                <a:path w="29445" h="25071" extrusionOk="0">
                  <a:moveTo>
                    <a:pt x="29445" y="1"/>
                  </a:moveTo>
                  <a:lnTo>
                    <a:pt x="0" y="16992"/>
                  </a:lnTo>
                  <a:lnTo>
                    <a:pt x="20" y="25070"/>
                  </a:lnTo>
                  <a:lnTo>
                    <a:pt x="29445" y="8079"/>
                  </a:lnTo>
                  <a:lnTo>
                    <a:pt x="29445" y="1"/>
                  </a:lnTo>
                  <a:close/>
                </a:path>
              </a:pathLst>
            </a:custGeom>
            <a:solidFill>
              <a:srgbClr val="A3C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3486450" y="1713375"/>
              <a:ext cx="703575" cy="407525"/>
            </a:xfrm>
            <a:custGeom>
              <a:avLst/>
              <a:gdLst/>
              <a:ahLst/>
              <a:cxnLst/>
              <a:rect l="l" t="t" r="r" b="b"/>
              <a:pathLst>
                <a:path w="28143" h="16301" extrusionOk="0">
                  <a:moveTo>
                    <a:pt x="14020" y="1"/>
                  </a:moveTo>
                  <a:lnTo>
                    <a:pt x="0" y="8140"/>
                  </a:lnTo>
                  <a:lnTo>
                    <a:pt x="14102" y="16300"/>
                  </a:lnTo>
                  <a:lnTo>
                    <a:pt x="28142" y="8140"/>
                  </a:lnTo>
                  <a:lnTo>
                    <a:pt x="140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3837975" y="1916875"/>
              <a:ext cx="352050" cy="1626900"/>
            </a:xfrm>
            <a:custGeom>
              <a:avLst/>
              <a:gdLst/>
              <a:ahLst/>
              <a:cxnLst/>
              <a:rect l="l" t="t" r="r" b="b"/>
              <a:pathLst>
                <a:path w="14082" h="65076" extrusionOk="0">
                  <a:moveTo>
                    <a:pt x="14081" y="0"/>
                  </a:moveTo>
                  <a:lnTo>
                    <a:pt x="41" y="8160"/>
                  </a:lnTo>
                  <a:lnTo>
                    <a:pt x="0" y="65075"/>
                  </a:lnTo>
                  <a:lnTo>
                    <a:pt x="14020" y="56936"/>
                  </a:lnTo>
                  <a:lnTo>
                    <a:pt x="14081" y="0"/>
                  </a:lnTo>
                  <a:close/>
                </a:path>
              </a:pathLst>
            </a:custGeom>
            <a:solidFill>
              <a:srgbClr val="A3C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3484925" y="1916875"/>
              <a:ext cx="354075" cy="1626900"/>
            </a:xfrm>
            <a:custGeom>
              <a:avLst/>
              <a:gdLst/>
              <a:ahLst/>
              <a:cxnLst/>
              <a:rect l="l" t="t" r="r" b="b"/>
              <a:pathLst>
                <a:path w="14163" h="65076" extrusionOk="0">
                  <a:moveTo>
                    <a:pt x="61" y="0"/>
                  </a:moveTo>
                  <a:lnTo>
                    <a:pt x="0" y="56936"/>
                  </a:lnTo>
                  <a:lnTo>
                    <a:pt x="14122" y="65075"/>
                  </a:lnTo>
                  <a:lnTo>
                    <a:pt x="14163" y="816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96BE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765450" y="2200225"/>
              <a:ext cx="1467175" cy="849575"/>
            </a:xfrm>
            <a:custGeom>
              <a:avLst/>
              <a:gdLst/>
              <a:ahLst/>
              <a:cxnLst/>
              <a:rect l="l" t="t" r="r" b="b"/>
              <a:pathLst>
                <a:path w="58687" h="33983" extrusionOk="0">
                  <a:moveTo>
                    <a:pt x="29445" y="1"/>
                  </a:moveTo>
                  <a:lnTo>
                    <a:pt x="1" y="16992"/>
                  </a:lnTo>
                  <a:lnTo>
                    <a:pt x="29242" y="33983"/>
                  </a:lnTo>
                  <a:lnTo>
                    <a:pt x="58686" y="16992"/>
                  </a:lnTo>
                  <a:lnTo>
                    <a:pt x="294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765450" y="2625000"/>
              <a:ext cx="731575" cy="626775"/>
            </a:xfrm>
            <a:custGeom>
              <a:avLst/>
              <a:gdLst/>
              <a:ahLst/>
              <a:cxnLst/>
              <a:rect l="l" t="t" r="r" b="b"/>
              <a:pathLst>
                <a:path w="29263" h="25071" extrusionOk="0">
                  <a:moveTo>
                    <a:pt x="1" y="1"/>
                  </a:moveTo>
                  <a:lnTo>
                    <a:pt x="21" y="8079"/>
                  </a:lnTo>
                  <a:lnTo>
                    <a:pt x="29262" y="25070"/>
                  </a:lnTo>
                  <a:lnTo>
                    <a:pt x="29242" y="169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95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2496475" y="2625000"/>
              <a:ext cx="736150" cy="626775"/>
            </a:xfrm>
            <a:custGeom>
              <a:avLst/>
              <a:gdLst/>
              <a:ahLst/>
              <a:cxnLst/>
              <a:rect l="l" t="t" r="r" b="b"/>
              <a:pathLst>
                <a:path w="29446" h="25071" extrusionOk="0">
                  <a:moveTo>
                    <a:pt x="29445" y="1"/>
                  </a:moveTo>
                  <a:lnTo>
                    <a:pt x="1" y="16992"/>
                  </a:lnTo>
                  <a:lnTo>
                    <a:pt x="21" y="25070"/>
                  </a:lnTo>
                  <a:lnTo>
                    <a:pt x="29445" y="8079"/>
                  </a:lnTo>
                  <a:lnTo>
                    <a:pt x="29445" y="1"/>
                  </a:lnTo>
                  <a:close/>
                </a:path>
              </a:pathLst>
            </a:custGeom>
            <a:solidFill>
              <a:srgbClr val="3E7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2148025" y="983900"/>
              <a:ext cx="703575" cy="406975"/>
            </a:xfrm>
            <a:custGeom>
              <a:avLst/>
              <a:gdLst/>
              <a:ahLst/>
              <a:cxnLst/>
              <a:rect l="l" t="t" r="r" b="b"/>
              <a:pathLst>
                <a:path w="28143" h="16279" extrusionOk="0">
                  <a:moveTo>
                    <a:pt x="14020" y="0"/>
                  </a:moveTo>
                  <a:lnTo>
                    <a:pt x="0" y="8140"/>
                  </a:lnTo>
                  <a:lnTo>
                    <a:pt x="14102" y="16279"/>
                  </a:lnTo>
                  <a:lnTo>
                    <a:pt x="28142" y="8140"/>
                  </a:lnTo>
                  <a:lnTo>
                    <a:pt x="140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2499025" y="1187375"/>
              <a:ext cx="352575" cy="1626900"/>
            </a:xfrm>
            <a:custGeom>
              <a:avLst/>
              <a:gdLst/>
              <a:ahLst/>
              <a:cxnLst/>
              <a:rect l="l" t="t" r="r" b="b"/>
              <a:pathLst>
                <a:path w="14103" h="65076" extrusionOk="0">
                  <a:moveTo>
                    <a:pt x="14102" y="1"/>
                  </a:moveTo>
                  <a:lnTo>
                    <a:pt x="62" y="8140"/>
                  </a:lnTo>
                  <a:lnTo>
                    <a:pt x="1" y="65075"/>
                  </a:lnTo>
                  <a:lnTo>
                    <a:pt x="14041" y="56936"/>
                  </a:lnTo>
                  <a:lnTo>
                    <a:pt x="14102" y="1"/>
                  </a:lnTo>
                  <a:close/>
                </a:path>
              </a:pathLst>
            </a:custGeom>
            <a:solidFill>
              <a:srgbClr val="3E7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2146500" y="1187375"/>
              <a:ext cx="354075" cy="1626900"/>
            </a:xfrm>
            <a:custGeom>
              <a:avLst/>
              <a:gdLst/>
              <a:ahLst/>
              <a:cxnLst/>
              <a:rect l="l" t="t" r="r" b="b"/>
              <a:pathLst>
                <a:path w="14163" h="65076" extrusionOk="0">
                  <a:moveTo>
                    <a:pt x="61" y="1"/>
                  </a:moveTo>
                  <a:lnTo>
                    <a:pt x="0" y="56936"/>
                  </a:lnTo>
                  <a:lnTo>
                    <a:pt x="14102" y="65075"/>
                  </a:lnTo>
                  <a:lnTo>
                    <a:pt x="14163" y="8140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295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421450" y="238125"/>
              <a:ext cx="1467150" cy="2268375"/>
            </a:xfrm>
            <a:custGeom>
              <a:avLst/>
              <a:gdLst/>
              <a:ahLst/>
              <a:cxnLst/>
              <a:rect l="l" t="t" r="r" b="b"/>
              <a:pathLst>
                <a:path w="58686" h="90735" extrusionOk="0">
                  <a:moveTo>
                    <a:pt x="29322" y="0"/>
                  </a:moveTo>
                  <a:lnTo>
                    <a:pt x="15302" y="8160"/>
                  </a:lnTo>
                  <a:lnTo>
                    <a:pt x="15241" y="56854"/>
                  </a:lnTo>
                  <a:lnTo>
                    <a:pt x="0" y="65645"/>
                  </a:lnTo>
                  <a:lnTo>
                    <a:pt x="20" y="73723"/>
                  </a:lnTo>
                  <a:lnTo>
                    <a:pt x="29261" y="90734"/>
                  </a:lnTo>
                  <a:lnTo>
                    <a:pt x="58685" y="73723"/>
                  </a:lnTo>
                  <a:lnTo>
                    <a:pt x="58685" y="65645"/>
                  </a:lnTo>
                  <a:lnTo>
                    <a:pt x="43383" y="56773"/>
                  </a:lnTo>
                  <a:lnTo>
                    <a:pt x="43424" y="8160"/>
                  </a:lnTo>
                  <a:lnTo>
                    <a:pt x="29322" y="0"/>
                  </a:lnTo>
                  <a:close/>
                </a:path>
              </a:pathLst>
            </a:custGeom>
            <a:solidFill>
              <a:srgbClr val="6CA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421450" y="1454450"/>
              <a:ext cx="1466625" cy="849575"/>
            </a:xfrm>
            <a:custGeom>
              <a:avLst/>
              <a:gdLst/>
              <a:ahLst/>
              <a:cxnLst/>
              <a:rect l="l" t="t" r="r" b="b"/>
              <a:pathLst>
                <a:path w="58665" h="33983" extrusionOk="0">
                  <a:moveTo>
                    <a:pt x="29424" y="1"/>
                  </a:moveTo>
                  <a:lnTo>
                    <a:pt x="0" y="16992"/>
                  </a:lnTo>
                  <a:lnTo>
                    <a:pt x="29241" y="33983"/>
                  </a:lnTo>
                  <a:lnTo>
                    <a:pt x="58665" y="16992"/>
                  </a:lnTo>
                  <a:lnTo>
                    <a:pt x="294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421450" y="1879225"/>
              <a:ext cx="731550" cy="627275"/>
            </a:xfrm>
            <a:custGeom>
              <a:avLst/>
              <a:gdLst/>
              <a:ahLst/>
              <a:cxnLst/>
              <a:rect l="l" t="t" r="r" b="b"/>
              <a:pathLst>
                <a:path w="29262" h="25091" extrusionOk="0">
                  <a:moveTo>
                    <a:pt x="0" y="1"/>
                  </a:moveTo>
                  <a:lnTo>
                    <a:pt x="20" y="8079"/>
                  </a:lnTo>
                  <a:lnTo>
                    <a:pt x="29261" y="25090"/>
                  </a:lnTo>
                  <a:lnTo>
                    <a:pt x="29241" y="169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CA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52450" y="1879225"/>
              <a:ext cx="736150" cy="627275"/>
            </a:xfrm>
            <a:custGeom>
              <a:avLst/>
              <a:gdLst/>
              <a:ahLst/>
              <a:cxnLst/>
              <a:rect l="l" t="t" r="r" b="b"/>
              <a:pathLst>
                <a:path w="29446" h="25091" extrusionOk="0">
                  <a:moveTo>
                    <a:pt x="29425" y="1"/>
                  </a:moveTo>
                  <a:lnTo>
                    <a:pt x="1" y="16992"/>
                  </a:lnTo>
                  <a:lnTo>
                    <a:pt x="21" y="25090"/>
                  </a:lnTo>
                  <a:lnTo>
                    <a:pt x="29445" y="8079"/>
                  </a:lnTo>
                  <a:lnTo>
                    <a:pt x="294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804000" y="238125"/>
              <a:ext cx="703050" cy="407500"/>
            </a:xfrm>
            <a:custGeom>
              <a:avLst/>
              <a:gdLst/>
              <a:ahLst/>
              <a:cxnLst/>
              <a:rect l="l" t="t" r="r" b="b"/>
              <a:pathLst>
                <a:path w="28122" h="16300" extrusionOk="0">
                  <a:moveTo>
                    <a:pt x="14020" y="0"/>
                  </a:moveTo>
                  <a:lnTo>
                    <a:pt x="0" y="8160"/>
                  </a:lnTo>
                  <a:lnTo>
                    <a:pt x="14102" y="16299"/>
                  </a:lnTo>
                  <a:lnTo>
                    <a:pt x="28122" y="8160"/>
                  </a:lnTo>
                  <a:lnTo>
                    <a:pt x="140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55000" y="442100"/>
              <a:ext cx="352050" cy="1626900"/>
            </a:xfrm>
            <a:custGeom>
              <a:avLst/>
              <a:gdLst/>
              <a:ahLst/>
              <a:cxnLst/>
              <a:rect l="l" t="t" r="r" b="b"/>
              <a:pathLst>
                <a:path w="14082" h="65076" extrusionOk="0">
                  <a:moveTo>
                    <a:pt x="14082" y="1"/>
                  </a:moveTo>
                  <a:lnTo>
                    <a:pt x="62" y="8140"/>
                  </a:lnTo>
                  <a:lnTo>
                    <a:pt x="1" y="65076"/>
                  </a:lnTo>
                  <a:lnTo>
                    <a:pt x="14041" y="56916"/>
                  </a:lnTo>
                  <a:lnTo>
                    <a:pt x="140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802475" y="442100"/>
              <a:ext cx="354075" cy="1626900"/>
            </a:xfrm>
            <a:custGeom>
              <a:avLst/>
              <a:gdLst/>
              <a:ahLst/>
              <a:cxnLst/>
              <a:rect l="l" t="t" r="r" b="b"/>
              <a:pathLst>
                <a:path w="14163" h="65076" extrusionOk="0">
                  <a:moveTo>
                    <a:pt x="61" y="1"/>
                  </a:moveTo>
                  <a:lnTo>
                    <a:pt x="0" y="56916"/>
                  </a:lnTo>
                  <a:lnTo>
                    <a:pt x="14102" y="65076"/>
                  </a:lnTo>
                  <a:lnTo>
                    <a:pt x="14163" y="8140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6CA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Kép 2">
            <a:extLst>
              <a:ext uri="{FF2B5EF4-FFF2-40B4-BE49-F238E27FC236}">
                <a16:creationId xmlns:a16="http://schemas.microsoft.com/office/drawing/2014/main" id="{4553D41D-6B5E-472E-801A-4B7ED72515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989" r="-78840"/>
          <a:stretch/>
        </p:blipFill>
        <p:spPr>
          <a:xfrm>
            <a:off x="3382597" y="254246"/>
            <a:ext cx="3812327" cy="1707028"/>
          </a:xfrm>
          <a:prstGeom prst="rect">
            <a:avLst/>
          </a:prstGeom>
        </p:spPr>
      </p:pic>
      <p:cxnSp>
        <p:nvCxnSpPr>
          <p:cNvPr id="99" name="Google Shape;323;p40">
            <a:extLst>
              <a:ext uri="{FF2B5EF4-FFF2-40B4-BE49-F238E27FC236}">
                <a16:creationId xmlns:a16="http://schemas.microsoft.com/office/drawing/2014/main" id="{89614CDD-2A48-4E6A-AE70-FAEF19F082EF}"/>
              </a:ext>
            </a:extLst>
          </p:cNvPr>
          <p:cNvCxnSpPr/>
          <p:nvPr/>
        </p:nvCxnSpPr>
        <p:spPr>
          <a:xfrm rot="10800000">
            <a:off x="669354" y="1781214"/>
            <a:ext cx="2896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330;p40">
            <a:extLst>
              <a:ext uri="{FF2B5EF4-FFF2-40B4-BE49-F238E27FC236}">
                <a16:creationId xmlns:a16="http://schemas.microsoft.com/office/drawing/2014/main" id="{3D2B9552-994D-419E-BC8A-0C70E4EFB0DB}"/>
              </a:ext>
            </a:extLst>
          </p:cNvPr>
          <p:cNvSpPr txBox="1"/>
          <p:nvPr/>
        </p:nvSpPr>
        <p:spPr>
          <a:xfrm>
            <a:off x="-145170" y="1559829"/>
            <a:ext cx="3126300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1100"/>
            </a:pPr>
            <a:r>
              <a:rPr lang="en-US" sz="1200" dirty="0">
                <a:solidFill>
                  <a:schemeClr val="accent4"/>
                </a:solidFill>
                <a:latin typeface="Lato Light"/>
                <a:ea typeface="Lato Light"/>
                <a:cs typeface="Lato Light"/>
                <a:sym typeface="Lato Light"/>
              </a:rPr>
              <a:t>1. Smart People – </a:t>
            </a:r>
            <a:r>
              <a:rPr lang="en-US" sz="1200" dirty="0" err="1">
                <a:solidFill>
                  <a:schemeClr val="accent4"/>
                </a:solidFill>
                <a:latin typeface="Lato Light"/>
                <a:ea typeface="Lato Light"/>
                <a:cs typeface="Lato Light"/>
                <a:sym typeface="Lato Light"/>
              </a:rPr>
              <a:t>Okos</a:t>
            </a:r>
            <a:r>
              <a:rPr lang="en-US" sz="1200" dirty="0">
                <a:solidFill>
                  <a:schemeClr val="accent4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1200" dirty="0" err="1">
                <a:solidFill>
                  <a:schemeClr val="accent4"/>
                </a:solidFill>
                <a:latin typeface="Lato Light"/>
                <a:ea typeface="Lato Light"/>
                <a:cs typeface="Lato Light"/>
                <a:sym typeface="Lato Light"/>
              </a:rPr>
              <a:t>emberek</a:t>
            </a:r>
            <a:r>
              <a:rPr lang="en-US" sz="1200" dirty="0">
                <a:solidFill>
                  <a:schemeClr val="accent4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hu-HU" sz="1200" dirty="0">
                <a:solidFill>
                  <a:schemeClr val="accent4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endParaRPr sz="1200" dirty="0">
              <a:solidFill>
                <a:schemeClr val="accent4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66"/>
          <p:cNvSpPr txBox="1">
            <a:spLocks noGrp="1"/>
          </p:cNvSpPr>
          <p:nvPr>
            <p:ph type="subTitle" idx="1"/>
          </p:nvPr>
        </p:nvSpPr>
        <p:spPr>
          <a:xfrm>
            <a:off x="77615" y="74538"/>
            <a:ext cx="27972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Gyakorlati tapasztalatok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3" name="Google Shape;713;p66"/>
          <p:cNvSpPr txBox="1">
            <a:spLocks noGrp="1"/>
          </p:cNvSpPr>
          <p:nvPr>
            <p:ph type="ctrTitle" idx="3"/>
          </p:nvPr>
        </p:nvSpPr>
        <p:spPr>
          <a:xfrm>
            <a:off x="4556700" y="1636861"/>
            <a:ext cx="45873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Miskolc Megyei Jogú Város Önkormányzata</a:t>
            </a:r>
          </a:p>
        </p:txBody>
      </p:sp>
      <p:sp>
        <p:nvSpPr>
          <p:cNvPr id="714" name="Google Shape;714;p66"/>
          <p:cNvSpPr txBox="1">
            <a:spLocks noGrp="1"/>
          </p:cNvSpPr>
          <p:nvPr>
            <p:ph type="ctrTitle"/>
          </p:nvPr>
        </p:nvSpPr>
        <p:spPr>
          <a:xfrm>
            <a:off x="21655" y="2666161"/>
            <a:ext cx="45678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Bükkábrány Község Önkormányzata</a:t>
            </a:r>
          </a:p>
        </p:txBody>
      </p:sp>
      <p:sp>
        <p:nvSpPr>
          <p:cNvPr id="715" name="Google Shape;715;p66"/>
          <p:cNvSpPr txBox="1">
            <a:spLocks noGrp="1"/>
          </p:cNvSpPr>
          <p:nvPr>
            <p:ph type="subTitle" idx="2"/>
          </p:nvPr>
        </p:nvSpPr>
        <p:spPr>
          <a:xfrm>
            <a:off x="241802" y="814149"/>
            <a:ext cx="4748412" cy="16631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hu-HU" sz="1600" dirty="0"/>
              <a:t>Több településsel történő kapcsolatfelvétel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hu-HU" sz="1600" dirty="0"/>
              <a:t>Kisebb sikerek</a:t>
            </a:r>
          </a:p>
          <a:p>
            <a:pPr marL="285750" indent="-285750" algn="l">
              <a:spcAft>
                <a:spcPts val="1600"/>
              </a:spcAft>
              <a:buFontTx/>
              <a:buChar char="-"/>
            </a:pPr>
            <a:r>
              <a:rPr lang="hu-HU" sz="1600" dirty="0"/>
              <a:t>Módszer: interjú, empirikus kutatás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endParaRPr dirty="0"/>
          </a:p>
        </p:txBody>
      </p:sp>
      <p:pic>
        <p:nvPicPr>
          <p:cNvPr id="716" name="Google Shape;716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5910" y="3658675"/>
            <a:ext cx="981000" cy="177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2000" y="2645275"/>
            <a:ext cx="884150" cy="292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subTitle" idx="1"/>
          </p:nvPr>
        </p:nvSpPr>
        <p:spPr>
          <a:xfrm>
            <a:off x="319615" y="563982"/>
            <a:ext cx="1736014" cy="4850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u-HU" dirty="0"/>
              <a:t>Bükkábrány</a:t>
            </a:r>
            <a:endParaRPr dirty="0"/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77F630F0-880D-478D-9C0C-37A1AD7339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035334"/>
              </p:ext>
            </p:extLst>
          </p:nvPr>
        </p:nvGraphicFramePr>
        <p:xfrm>
          <a:off x="3012558" y="0"/>
          <a:ext cx="6131442" cy="5177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7422">
                  <a:extLst>
                    <a:ext uri="{9D8B030D-6E8A-4147-A177-3AD203B41FA5}">
                      <a16:colId xmlns:a16="http://schemas.microsoft.com/office/drawing/2014/main" val="4140107165"/>
                    </a:ext>
                  </a:extLst>
                </a:gridCol>
                <a:gridCol w="2143348">
                  <a:extLst>
                    <a:ext uri="{9D8B030D-6E8A-4147-A177-3AD203B41FA5}">
                      <a16:colId xmlns:a16="http://schemas.microsoft.com/office/drawing/2014/main" val="658927191"/>
                    </a:ext>
                  </a:extLst>
                </a:gridCol>
                <a:gridCol w="2250672">
                  <a:extLst>
                    <a:ext uri="{9D8B030D-6E8A-4147-A177-3AD203B41FA5}">
                      <a16:colId xmlns:a16="http://schemas.microsoft.com/office/drawing/2014/main" val="317026133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fejlesztést kapó intézmény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Projekt/Támogató finanszírozás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Digitális eszközök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4188813738"/>
                  </a:ext>
                </a:extLst>
              </a:tr>
              <a:tr h="4104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Bükkábrányi Arany János Általános Iskola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TÁMOP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digitális táblák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1492044968"/>
                  </a:ext>
                </a:extLst>
              </a:tr>
              <a:tr h="23748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Jánosházi Sándor Könyvtár és Közösségi Tér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EFOP 3.3.2.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Digitális Jólét Nonprofit Kft. (DJP pont korábban e-Magyarország pont)</a:t>
                      </a:r>
                      <a:endParaRPr lang="en-US" sz="10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II. Rákóczi Ferenc Megyei Könyvtártól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u-H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Önerő</a:t>
                      </a:r>
                      <a:endParaRPr lang="en-US" sz="10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digitális fényképezőgép, keverőpult, fénymásoló, asztali számítógép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u-HU" sz="10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router</a:t>
                      </a:r>
                      <a:r>
                        <a:rPr lang="hu-HU" sz="1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beltéri </a:t>
                      </a:r>
                      <a:r>
                        <a:rPr lang="hu-HU" sz="1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wifi</a:t>
                      </a:r>
                      <a:r>
                        <a:rPr lang="hu-HU" sz="1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kültéri </a:t>
                      </a:r>
                      <a:r>
                        <a:rPr lang="hu-HU" sz="1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wifi</a:t>
                      </a:r>
                      <a:r>
                        <a:rPr lang="hu-HU" sz="1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notebook, projektor, nyomtató, </a:t>
                      </a:r>
                      <a:r>
                        <a:rPr lang="hu-HU" sz="1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tablet</a:t>
                      </a:r>
                      <a:r>
                        <a:rPr lang="hu-HU" sz="1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mobiltelefon</a:t>
                      </a:r>
                      <a:endParaRPr lang="en-US" sz="10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u-H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nyomtató, laptop, számítógép, vezeték nélküli mikrofon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Hang- és fénytechnikai berendezések a színházterembe</a:t>
                      </a:r>
                      <a:endParaRPr lang="en-US" sz="10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3239532894"/>
                  </a:ext>
                </a:extLst>
              </a:tr>
              <a:tr h="8469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Napsugár Óvoda és Bölcsőde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Traffic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Önerő</a:t>
                      </a:r>
                      <a:endParaRPr lang="en-US" sz="10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aktív tábla/panel, laptop, mikrofon szett, hangfal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Digitális tábla</a:t>
                      </a:r>
                      <a:endParaRPr lang="en-US" sz="10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1152944257"/>
                  </a:ext>
                </a:extLst>
              </a:tr>
              <a:tr h="4318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Jószerencse Háza (bányász hagyományok őrzése)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Önerő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okos tv, VR szemüveg, projektor, hangfal szett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2922032758"/>
                  </a:ext>
                </a:extLst>
              </a:tr>
              <a:tr h="6286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Bükkábrány Polgármesteri Hivatal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EFOP 1.5.3. és EFOP 3.9.2.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laptop, multifunkciós nyomtató, projektor, hangprojektor, mikrofon szett, optikai egér, fényképezőgép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10762258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>
            <a:spLocks noGrp="1"/>
          </p:cNvSpPr>
          <p:nvPr>
            <p:ph type="ctrTitle" idx="8"/>
          </p:nvPr>
        </p:nvSpPr>
        <p:spPr>
          <a:xfrm>
            <a:off x="720000" y="377975"/>
            <a:ext cx="13374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Miskolc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Google Shape;189;p27">
            <a:hlinkClick r:id="" action="ppaction://noaction"/>
          </p:cNvPr>
          <p:cNvSpPr txBox="1">
            <a:spLocks noGrp="1"/>
          </p:cNvSpPr>
          <p:nvPr>
            <p:ph type="ctrTitle" idx="2"/>
          </p:nvPr>
        </p:nvSpPr>
        <p:spPr>
          <a:xfrm>
            <a:off x="4173875" y="1518180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Holding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Google Shape;190;p27">
            <a:hlinkClick r:id="" action="ppaction://noaction"/>
          </p:cNvPr>
          <p:cNvSpPr txBox="1">
            <a:spLocks noGrp="1"/>
          </p:cNvSpPr>
          <p:nvPr>
            <p:ph type="ctrTitle"/>
          </p:nvPr>
        </p:nvSpPr>
        <p:spPr>
          <a:xfrm>
            <a:off x="2835448" y="545503"/>
            <a:ext cx="3794395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Miskolc Holding Vagyonkezelő Zrt.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Google Shape;191;p27"/>
          <p:cNvSpPr txBox="1">
            <a:spLocks noGrp="1"/>
          </p:cNvSpPr>
          <p:nvPr>
            <p:ph type="subTitle" idx="1"/>
          </p:nvPr>
        </p:nvSpPr>
        <p:spPr>
          <a:xfrm>
            <a:off x="2835448" y="1049269"/>
            <a:ext cx="4230516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hu-HU" dirty="0"/>
              <a:t>- MIVÍZ Miskolci Vízmű Kft.</a:t>
            </a:r>
          </a:p>
          <a:p>
            <a:pPr marL="0" lvl="0" indent="0"/>
            <a:r>
              <a:rPr lang="hu-HU" dirty="0"/>
              <a:t>- MIHŐ Miskolci Hőszolgáltató Kft.</a:t>
            </a:r>
          </a:p>
          <a:p>
            <a:pPr marL="0" lvl="0" indent="0"/>
            <a:r>
              <a:rPr lang="hu-HU" dirty="0"/>
              <a:t>- MVK Miskolc Városi Közlekedési Zrt.</a:t>
            </a:r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3"/>
          </p:nvPr>
        </p:nvSpPr>
        <p:spPr>
          <a:xfrm>
            <a:off x="4167709" y="2022131"/>
            <a:ext cx="4587353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hu-HU" dirty="0"/>
              <a:t>Online számlázási rendszer (https://miszamla.hu/#/bejelentkezes) 2020 ősz – MIHŐ és MIVÍZ</a:t>
            </a:r>
          </a:p>
        </p:txBody>
      </p:sp>
      <p:sp>
        <p:nvSpPr>
          <p:cNvPr id="193" name="Google Shape;193;p27">
            <a:hlinkClick r:id="" action="ppaction://noaction"/>
          </p:cNvPr>
          <p:cNvSpPr txBox="1">
            <a:spLocks noGrp="1"/>
          </p:cNvSpPr>
          <p:nvPr>
            <p:ph type="ctrTitle" idx="4"/>
          </p:nvPr>
        </p:nvSpPr>
        <p:spPr>
          <a:xfrm>
            <a:off x="5365429" y="2317431"/>
            <a:ext cx="2834208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MIHŐ és MIVÍZ honlap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" name="Google Shape;194;p27"/>
          <p:cNvSpPr txBox="1">
            <a:spLocks noGrp="1"/>
          </p:cNvSpPr>
          <p:nvPr>
            <p:ph type="subTitle" idx="5"/>
          </p:nvPr>
        </p:nvSpPr>
        <p:spPr>
          <a:xfrm>
            <a:off x="5300205" y="2768933"/>
            <a:ext cx="3843795" cy="6248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hu-HU" dirty="0"/>
              <a:t>alapvető számlainformációk, ügyfélszolgálati nyomtatványok, mérőóra adatok, mérőállás bejelentés + MIVÍZ app</a:t>
            </a:r>
          </a:p>
        </p:txBody>
      </p:sp>
      <p:sp>
        <p:nvSpPr>
          <p:cNvPr id="195" name="Google Shape;195;p27">
            <a:hlinkClick r:id="" action="ppaction://noaction"/>
          </p:cNvPr>
          <p:cNvSpPr txBox="1">
            <a:spLocks noGrp="1"/>
          </p:cNvSpPr>
          <p:nvPr>
            <p:ph type="ctrTitle" idx="6"/>
          </p:nvPr>
        </p:nvSpPr>
        <p:spPr>
          <a:xfrm>
            <a:off x="6461386" y="3267481"/>
            <a:ext cx="2682614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MVK honlap és applikáció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6" name="Google Shape;196;p27"/>
          <p:cNvSpPr txBox="1">
            <a:spLocks noGrp="1"/>
          </p:cNvSpPr>
          <p:nvPr>
            <p:ph type="subTitle" idx="7"/>
          </p:nvPr>
        </p:nvSpPr>
        <p:spPr>
          <a:xfrm>
            <a:off x="6629843" y="3808031"/>
            <a:ext cx="2287329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hu-HU" dirty="0"/>
              <a:t>menetrend, helyi közösségi közlekedés GPS alapú követése</a:t>
            </a:r>
            <a:endParaRPr dirty="0"/>
          </a:p>
        </p:txBody>
      </p:sp>
      <p:pic>
        <p:nvPicPr>
          <p:cNvPr id="197" name="Google Shape;197;p27"/>
          <p:cNvPicPr preferRelativeResize="0"/>
          <p:nvPr/>
        </p:nvPicPr>
        <p:blipFill rotWithShape="1">
          <a:blip r:embed="rId3">
            <a:alphaModFix/>
          </a:blip>
          <a:srcRect l="-5163" r="-5163"/>
          <a:stretch/>
        </p:blipFill>
        <p:spPr>
          <a:xfrm>
            <a:off x="2087338" y="1074375"/>
            <a:ext cx="627975" cy="119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7"/>
          <p:cNvPicPr preferRelativeResize="0"/>
          <p:nvPr/>
        </p:nvPicPr>
        <p:blipFill rotWithShape="1">
          <a:blip r:embed="rId4">
            <a:alphaModFix/>
          </a:blip>
          <a:srcRect l="-6985" r="-6974"/>
          <a:stretch/>
        </p:blipFill>
        <p:spPr>
          <a:xfrm>
            <a:off x="3372219" y="1864888"/>
            <a:ext cx="587575" cy="119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7"/>
          <p:cNvPicPr preferRelativeResize="0"/>
          <p:nvPr/>
        </p:nvPicPr>
        <p:blipFill rotWithShape="1">
          <a:blip r:embed="rId5">
            <a:alphaModFix/>
          </a:blip>
          <a:srcRect l="-1093" r="-1083"/>
          <a:stretch/>
        </p:blipFill>
        <p:spPr>
          <a:xfrm>
            <a:off x="5800261" y="3451572"/>
            <a:ext cx="661125" cy="116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7"/>
          <p:cNvPicPr preferRelativeResize="0"/>
          <p:nvPr/>
        </p:nvPicPr>
        <p:blipFill rotWithShape="1">
          <a:blip r:embed="rId6">
            <a:alphaModFix/>
          </a:blip>
          <a:srcRect l="-17075" r="-17062"/>
          <a:stretch/>
        </p:blipFill>
        <p:spPr>
          <a:xfrm>
            <a:off x="4540730" y="2662706"/>
            <a:ext cx="759475" cy="120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mart City Company Meeting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89EA5"/>
      </a:accent1>
      <a:accent2>
        <a:srgbClr val="77BE9C"/>
      </a:accent2>
      <a:accent3>
        <a:srgbClr val="A8DBA7"/>
      </a:accent3>
      <a:accent4>
        <a:srgbClr val="D0F09F"/>
      </a:accent4>
      <a:accent5>
        <a:srgbClr val="FFFFFF"/>
      </a:accent5>
      <a:accent6>
        <a:srgbClr val="22262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1093</Words>
  <Application>Microsoft Office PowerPoint</Application>
  <PresentationFormat>Diavetítés a képernyőre (16:9 oldalarány)</PresentationFormat>
  <Paragraphs>187</Paragraphs>
  <Slides>13</Slides>
  <Notes>13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0" baseType="lpstr">
      <vt:lpstr>Lato Light</vt:lpstr>
      <vt:lpstr>Open Sans</vt:lpstr>
      <vt:lpstr>Arial</vt:lpstr>
      <vt:lpstr>Times New Roman</vt:lpstr>
      <vt:lpstr>Unica One</vt:lpstr>
      <vt:lpstr>Calibri</vt:lpstr>
      <vt:lpstr>Smart City Company Meeting by Slidesgo</vt:lpstr>
      <vt:lpstr>Okos települések?! Önkormányzatok helyi közszolgáltatás fejlesztése – gyakorlati problémák</vt:lpstr>
      <vt:lpstr>Előzmények</vt:lpstr>
      <vt:lpstr>Mötv.</vt:lpstr>
      <vt:lpstr>Okos város, mint fogalom</vt:lpstr>
      <vt:lpstr>56/2017. (III. 20.) Korm. rendelet</vt:lpstr>
      <vt:lpstr>Okos város, mint komplex rendszer</vt:lpstr>
      <vt:lpstr>Miskolc Megyei Jogú Város Önkormányzata</vt:lpstr>
      <vt:lpstr>PowerPoint-bemutató</vt:lpstr>
      <vt:lpstr>Miskolc</vt:lpstr>
      <vt:lpstr>DESI 2022 Mutatók</vt:lpstr>
      <vt:lpstr>DESI 2022 Mutatók</vt:lpstr>
      <vt:lpstr>Záró gondolatok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Okos települések?! Önkormányzatok helyi közszolgáltatás fejlesztése – gyakorlati problémák</dc:title>
  <dc:creator>ME</dc:creator>
  <cp:lastModifiedBy>IJIG</cp:lastModifiedBy>
  <cp:revision>17</cp:revision>
  <dcterms:modified xsi:type="dcterms:W3CDTF">2022-11-18T09:58:32Z</dcterms:modified>
</cp:coreProperties>
</file>